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sldIdLst>
    <p:sldId id="661" r:id="rId2"/>
    <p:sldId id="257" r:id="rId3"/>
    <p:sldId id="679" r:id="rId4"/>
    <p:sldId id="282" r:id="rId5"/>
    <p:sldId id="291" r:id="rId6"/>
    <p:sldId id="262" r:id="rId7"/>
    <p:sldId id="277" r:id="rId8"/>
    <p:sldId id="299" r:id="rId9"/>
    <p:sldId id="659" r:id="rId10"/>
    <p:sldId id="267" r:id="rId11"/>
    <p:sldId id="628" r:id="rId12"/>
    <p:sldId id="268" r:id="rId13"/>
    <p:sldId id="264" r:id="rId14"/>
    <p:sldId id="301" r:id="rId15"/>
    <p:sldId id="278" r:id="rId16"/>
    <p:sldId id="272" r:id="rId17"/>
    <p:sldId id="685" r:id="rId18"/>
    <p:sldId id="655" r:id="rId19"/>
    <p:sldId id="280" r:id="rId20"/>
    <p:sldId id="302" r:id="rId21"/>
    <p:sldId id="652" r:id="rId22"/>
    <p:sldId id="686" r:id="rId23"/>
    <p:sldId id="263" r:id="rId24"/>
    <p:sldId id="656" r:id="rId25"/>
    <p:sldId id="660" r:id="rId26"/>
    <p:sldId id="621" r:id="rId27"/>
    <p:sldId id="294" r:id="rId28"/>
    <p:sldId id="688" r:id="rId29"/>
    <p:sldId id="313" r:id="rId30"/>
    <p:sldId id="298" r:id="rId31"/>
    <p:sldId id="314" r:id="rId32"/>
    <p:sldId id="315" r:id="rId33"/>
    <p:sldId id="638" r:id="rId34"/>
    <p:sldId id="639" r:id="rId35"/>
    <p:sldId id="641" r:id="rId36"/>
    <p:sldId id="642" r:id="rId37"/>
    <p:sldId id="640" r:id="rId38"/>
    <p:sldId id="687" r:id="rId39"/>
    <p:sldId id="643" r:id="rId40"/>
    <p:sldId id="681" r:id="rId41"/>
    <p:sldId id="644" r:id="rId42"/>
    <p:sldId id="645" r:id="rId43"/>
    <p:sldId id="649" r:id="rId44"/>
    <p:sldId id="650" r:id="rId45"/>
    <p:sldId id="683" r:id="rId46"/>
    <p:sldId id="651" r:id="rId47"/>
    <p:sldId id="654" r:id="rId48"/>
    <p:sldId id="68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30BE806-7ED5-4747-908F-4827529F185C}">
          <p14:sldIdLst>
            <p14:sldId id="661"/>
            <p14:sldId id="257"/>
            <p14:sldId id="679"/>
            <p14:sldId id="282"/>
            <p14:sldId id="291"/>
            <p14:sldId id="262"/>
            <p14:sldId id="277"/>
            <p14:sldId id="299"/>
            <p14:sldId id="659"/>
            <p14:sldId id="267"/>
            <p14:sldId id="628"/>
            <p14:sldId id="268"/>
            <p14:sldId id="264"/>
            <p14:sldId id="301"/>
            <p14:sldId id="278"/>
            <p14:sldId id="272"/>
            <p14:sldId id="685"/>
            <p14:sldId id="655"/>
            <p14:sldId id="280"/>
            <p14:sldId id="302"/>
            <p14:sldId id="652"/>
            <p14:sldId id="686"/>
            <p14:sldId id="263"/>
            <p14:sldId id="656"/>
            <p14:sldId id="660"/>
            <p14:sldId id="621"/>
            <p14:sldId id="294"/>
            <p14:sldId id="688"/>
            <p14:sldId id="313"/>
            <p14:sldId id="298"/>
            <p14:sldId id="314"/>
            <p14:sldId id="315"/>
            <p14:sldId id="638"/>
            <p14:sldId id="639"/>
            <p14:sldId id="641"/>
            <p14:sldId id="642"/>
            <p14:sldId id="640"/>
            <p14:sldId id="687"/>
            <p14:sldId id="643"/>
            <p14:sldId id="681"/>
            <p14:sldId id="644"/>
            <p14:sldId id="645"/>
            <p14:sldId id="649"/>
            <p14:sldId id="650"/>
            <p14:sldId id="683"/>
            <p14:sldId id="651"/>
            <p14:sldId id="654"/>
            <p14:sldId id="6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569154-B0B3-1A75-8E48-270BF5C91C31}" name="Alice AUGERAUD" initials="AA" userId="S::aaugeraud@hopscotchgroupe.com::da62a904-4beb-4cd7-9996-05bdb37e055a" providerId="AD"/>
  <p188:author id="{66CB6AA4-C7E4-6436-5654-76924E3FF337}" name="Utilisateur invité" initials="Ui" userId="S::urn:spo:anon#77f7a0672e5fcc4b3f8d3482a70dd5c02773d94c4f7df54ddf26d23cb14de3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Sophie MORIZOT" initials="A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21B3E5"/>
    <a:srgbClr val="5E9AAE"/>
    <a:srgbClr val="DBEEF4"/>
    <a:srgbClr val="F3F9FB"/>
    <a:srgbClr val="F8EDEC"/>
    <a:srgbClr val="FFCDC1"/>
    <a:srgbClr val="FF896D"/>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36" autoAdjust="0"/>
    <p:restoredTop sz="95946" autoAdjust="0"/>
  </p:normalViewPr>
  <p:slideViewPr>
    <p:cSldViewPr snapToGrid="0">
      <p:cViewPr varScale="1">
        <p:scale>
          <a:sx n="80" d="100"/>
          <a:sy n="80" d="100"/>
        </p:scale>
        <p:origin x="208" y="7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2299"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oyra\Dropbox\Travail\Consultante\Snof\Enqu&#234;te%20Snof-CSA%20-%20Juin%202024\output_SNOF_CSA_2024_croisements_tel_v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joyra\Dropbox\Travail\Consultante\Snof\Enqu&#234;te%20Snof-CSA%20-%20Juin%202024\output_SNOF_CSA_2024_croisements_tel_v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oyra\Dropbox\Travail\Consultante\Snof\Enqu&#234;te%20Snof-CSA%20-%20Juin%202024\output_SNOF_CSA_2024_croisements_tel_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yra\Dropbox\Travail\Consultante\Snof\Enqu&#234;te%20Snof-CSA%20-%20Juin%202024\output_SNOF_CSA_2024_croisements_web_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rebuchet MS" panose="020B0603020202020204" pitchFamily="34" charset="0"/>
                <a:ea typeface="+mn-ea"/>
                <a:cs typeface="+mn-cs"/>
              </a:defRPr>
            </a:pPr>
            <a:r>
              <a:rPr lang="fr-FR" sz="1800" b="1" i="0" u="none" strike="noStrike" kern="1200" baseline="0" dirty="0">
                <a:solidFill>
                  <a:schemeClr val="tx1">
                    <a:lumMod val="65000"/>
                    <a:lumOff val="35000"/>
                  </a:schemeClr>
                </a:solidFill>
                <a:latin typeface="Trebuchet MS" panose="020B0603020202020204" pitchFamily="34" charset="0"/>
              </a:rPr>
              <a:t>Délais médians </a:t>
            </a:r>
            <a:r>
              <a:rPr lang="fr-FR" sz="1400" b="0" i="0" u="none" strike="noStrike" kern="1200" baseline="0" dirty="0">
                <a:solidFill>
                  <a:schemeClr val="tx1">
                    <a:lumMod val="65000"/>
                    <a:lumOff val="35000"/>
                  </a:schemeClr>
                </a:solidFill>
                <a:latin typeface="Trebuchet MS" panose="020B0603020202020204" pitchFamily="34" charset="0"/>
              </a:rPr>
              <a:t>(en jours)</a:t>
            </a:r>
            <a:endParaRPr lang="fr-FR" sz="1800" b="0" i="0" u="none" strike="noStrike" kern="1200" baseline="0" dirty="0">
              <a:solidFill>
                <a:schemeClr val="tx1">
                  <a:lumMod val="65000"/>
                  <a:lumOff val="35000"/>
                </a:schemeClr>
              </a:solidFill>
              <a:latin typeface="Trebuchet MS" panose="020B0603020202020204" pitchFamily="34" charset="0"/>
            </a:endParaRPr>
          </a:p>
        </c:rich>
      </c:tx>
      <c:layout>
        <c:manualLayout>
          <c:xMode val="edge"/>
          <c:yMode val="edge"/>
          <c:x val="0.34336506262427091"/>
          <c:y val="4.6844007436420768E-2"/>
        </c:manualLayout>
      </c:layout>
      <c:overlay val="0"/>
      <c:spPr>
        <a:solidFill>
          <a:sysClr val="window" lastClr="FFFFFF"/>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title>
    <c:autoTitleDeleted val="0"/>
    <c:plotArea>
      <c:layout>
        <c:manualLayout>
          <c:layoutTarget val="inner"/>
          <c:xMode val="edge"/>
          <c:yMode val="edge"/>
          <c:x val="0.29867707581020508"/>
          <c:y val="0.16160245114618368"/>
          <c:w val="0.55001917004530754"/>
          <c:h val="0.734796371754043"/>
        </c:manualLayout>
      </c:layout>
      <c:barChart>
        <c:barDir val="bar"/>
        <c:grouping val="clustered"/>
        <c:varyColors val="0"/>
        <c:ser>
          <c:idx val="0"/>
          <c:order val="0"/>
          <c:tx>
            <c:strRef>
              <c:f>SECTEUR!$B$2</c:f>
              <c:strCache>
                <c:ptCount val="1"/>
                <c:pt idx="0">
                  <c:v>Secteur 1</c:v>
                </c:pt>
              </c:strCache>
            </c:strRef>
          </c:tx>
          <c:spPr>
            <a:solidFill>
              <a:srgbClr val="4BACC6">
                <a:lumMod val="40000"/>
                <a:lumOff val="60000"/>
              </a:srgbClr>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(SECTEUR!$A$2,SECTEUR!$A$4)</c:f>
              <c:strCache>
                <c:ptCount val="2"/>
                <c:pt idx="0">
                  <c:v>Scénario 1 : Contrôle périodique</c:v>
                </c:pt>
                <c:pt idx="1">
                  <c:v>Scénario 2 : Apparition de symptômes</c:v>
                </c:pt>
              </c:strCache>
            </c:strRef>
          </c:cat>
          <c:val>
            <c:numRef>
              <c:f>(SECTEUR!$F$2,SECTEUR!$F$4)</c:f>
              <c:numCache>
                <c:formatCode>General</c:formatCode>
                <c:ptCount val="2"/>
                <c:pt idx="0">
                  <c:v>24</c:v>
                </c:pt>
                <c:pt idx="1">
                  <c:v>4</c:v>
                </c:pt>
              </c:numCache>
            </c:numRef>
          </c:val>
          <c:extLst>
            <c:ext xmlns:c16="http://schemas.microsoft.com/office/drawing/2014/chart" uri="{C3380CC4-5D6E-409C-BE32-E72D297353CC}">
              <c16:uniqueId val="{00000000-E8B0-47F8-B9F1-56429C08C8F3}"/>
            </c:ext>
          </c:extLst>
        </c:ser>
        <c:ser>
          <c:idx val="1"/>
          <c:order val="1"/>
          <c:tx>
            <c:strRef>
              <c:f>SECTEUR!$B$3</c:f>
              <c:strCache>
                <c:ptCount val="1"/>
                <c:pt idx="0">
                  <c:v>Secteur 2</c:v>
                </c:pt>
              </c:strCache>
            </c:strRef>
          </c:tx>
          <c:spPr>
            <a:solidFill>
              <a:srgbClr val="4BACC6"/>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(SECTEUR!$A$2,SECTEUR!$A$4)</c:f>
              <c:strCache>
                <c:ptCount val="2"/>
                <c:pt idx="0">
                  <c:v>Scénario 1 : Contrôle périodique</c:v>
                </c:pt>
                <c:pt idx="1">
                  <c:v>Scénario 2 : Apparition de symptômes</c:v>
                </c:pt>
              </c:strCache>
            </c:strRef>
          </c:cat>
          <c:val>
            <c:numRef>
              <c:f>(SECTEUR!$F$3,SECTEUR!$F$5)</c:f>
              <c:numCache>
                <c:formatCode>General</c:formatCode>
                <c:ptCount val="2"/>
                <c:pt idx="0">
                  <c:v>21</c:v>
                </c:pt>
                <c:pt idx="1">
                  <c:v>5</c:v>
                </c:pt>
              </c:numCache>
            </c:numRef>
          </c:val>
          <c:extLst>
            <c:ext xmlns:c16="http://schemas.microsoft.com/office/drawing/2014/chart" uri="{C3380CC4-5D6E-409C-BE32-E72D297353CC}">
              <c16:uniqueId val="{00000001-E8B0-47F8-B9F1-56429C08C8F3}"/>
            </c:ext>
          </c:extLst>
        </c:ser>
        <c:dLbls>
          <c:dLblPos val="outEnd"/>
          <c:showLegendKey val="0"/>
          <c:showVal val="1"/>
          <c:showCatName val="0"/>
          <c:showSerName val="0"/>
          <c:showPercent val="0"/>
          <c:showBubbleSize val="0"/>
        </c:dLbls>
        <c:gapWidth val="115"/>
        <c:axId val="1466762944"/>
        <c:axId val="1685443712"/>
      </c:barChart>
      <c:catAx>
        <c:axId val="146676294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600" b="1" i="0" u="none" strike="noStrike" kern="1200" cap="small" baseline="0">
                <a:solidFill>
                  <a:schemeClr val="accent1">
                    <a:lumMod val="50000"/>
                  </a:schemeClr>
                </a:solidFill>
                <a:latin typeface="+mn-lt"/>
                <a:ea typeface="+mn-ea"/>
                <a:cs typeface="+mn-cs"/>
              </a:defRPr>
            </a:pPr>
            <a:endParaRPr lang="fr-FR"/>
          </a:p>
        </c:txPr>
        <c:crossAx val="1685443712"/>
        <c:crosses val="autoZero"/>
        <c:auto val="1"/>
        <c:lblAlgn val="ctr"/>
        <c:lblOffset val="100"/>
        <c:noMultiLvlLbl val="0"/>
      </c:catAx>
      <c:valAx>
        <c:axId val="16854437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66762944"/>
        <c:crosses val="autoZero"/>
        <c:crossBetween val="between"/>
      </c:valAx>
      <c:spPr>
        <a:noFill/>
        <a:ln>
          <a:noFill/>
        </a:ln>
        <a:effectLst/>
      </c:spPr>
    </c:plotArea>
    <c:legend>
      <c:legendPos val="r"/>
      <c:layout>
        <c:manualLayout>
          <c:xMode val="edge"/>
          <c:yMode val="edge"/>
          <c:x val="0.84644145368963675"/>
          <c:y val="0.42703759842849376"/>
          <c:w val="0.15355854631036325"/>
          <c:h val="0.2895610166936639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legend>
    <c:plotVisOnly val="1"/>
    <c:dispBlanksAs val="gap"/>
    <c:showDLblsOverMax val="0"/>
  </c:chart>
  <c:spPr>
    <a:solidFill>
      <a:sysClr val="window" lastClr="FFFFFF"/>
    </a:solidFill>
    <a:ln w="9525" cap="flat" cmpd="sng" algn="ctr">
      <a:solidFill>
        <a:sysClr val="window" lastClr="FFFFFF">
          <a:lumMod val="85000"/>
        </a:sysClr>
      </a:solid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rebuchet MS" panose="020B0603020202020204" pitchFamily="34" charset="0"/>
                <a:ea typeface="+mn-ea"/>
                <a:cs typeface="+mn-cs"/>
              </a:defRPr>
            </a:pPr>
            <a:r>
              <a:rPr lang="fr-FR" sz="1800" dirty="0">
                <a:solidFill>
                  <a:schemeClr val="tx1">
                    <a:lumMod val="65000"/>
                    <a:lumOff val="35000"/>
                  </a:schemeClr>
                </a:solidFill>
                <a:latin typeface="Trebuchet MS" panose="020B0603020202020204" pitchFamily="34" charset="0"/>
              </a:rPr>
              <a:t>Délais médians </a:t>
            </a:r>
            <a:r>
              <a:rPr lang="fr-FR" sz="1400" b="0" dirty="0">
                <a:solidFill>
                  <a:schemeClr val="tx1">
                    <a:lumMod val="65000"/>
                    <a:lumOff val="35000"/>
                  </a:schemeClr>
                </a:solidFill>
                <a:latin typeface="Trebuchet MS" panose="020B0603020202020204" pitchFamily="34" charset="0"/>
              </a:rPr>
              <a:t>(en jours)</a:t>
            </a:r>
            <a:endParaRPr lang="fr-FR" sz="1800" b="0" dirty="0">
              <a:solidFill>
                <a:schemeClr val="tx1">
                  <a:lumMod val="65000"/>
                  <a:lumOff val="35000"/>
                </a:schemeClr>
              </a:solidFill>
              <a:latin typeface="Trebuchet MS" panose="020B0603020202020204" pitchFamily="34" charset="0"/>
            </a:endParaRPr>
          </a:p>
        </c:rich>
      </c:tx>
      <c:layout>
        <c:manualLayout>
          <c:xMode val="edge"/>
          <c:yMode val="edge"/>
          <c:x val="0.39124540772327121"/>
          <c:y val="5.5086011911247443E-2"/>
        </c:manualLayout>
      </c:layout>
      <c:overlay val="0"/>
      <c:spPr>
        <a:solidFill>
          <a:sysClr val="window" lastClr="FFFFFF"/>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title>
    <c:autoTitleDeleted val="0"/>
    <c:plotArea>
      <c:layout>
        <c:manualLayout>
          <c:layoutTarget val="inner"/>
          <c:xMode val="edge"/>
          <c:yMode val="edge"/>
          <c:x val="0.27764728546967776"/>
          <c:y val="0.16160245114618368"/>
          <c:w val="0.51281273676388905"/>
          <c:h val="0.73099810952007238"/>
        </c:manualLayout>
      </c:layout>
      <c:barChart>
        <c:barDir val="bar"/>
        <c:grouping val="clustered"/>
        <c:varyColors val="0"/>
        <c:ser>
          <c:idx val="0"/>
          <c:order val="0"/>
          <c:tx>
            <c:strRef>
              <c:f>GROUPE!$B$2</c:f>
              <c:strCache>
                <c:ptCount val="1"/>
                <c:pt idx="0">
                  <c:v>Exerce seul</c:v>
                </c:pt>
              </c:strCache>
            </c:strRef>
          </c:tx>
          <c:spPr>
            <a:solidFill>
              <a:srgbClr val="4BACC6">
                <a:lumMod val="40000"/>
                <a:lumOff val="60000"/>
              </a:srgbClr>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(GROUPE!$A$2,GROUPE!$A$4)</c:f>
              <c:strCache>
                <c:ptCount val="2"/>
                <c:pt idx="0">
                  <c:v>Scénario 1 : Contrôle périodique</c:v>
                </c:pt>
                <c:pt idx="1">
                  <c:v>Scénario 2 : Apparition de symptômes</c:v>
                </c:pt>
              </c:strCache>
            </c:strRef>
          </c:cat>
          <c:val>
            <c:numRef>
              <c:f>(GROUPE!$F$2,GROUPE!$F$4)</c:f>
              <c:numCache>
                <c:formatCode>General</c:formatCode>
                <c:ptCount val="2"/>
                <c:pt idx="0">
                  <c:v>20</c:v>
                </c:pt>
                <c:pt idx="1">
                  <c:v>5</c:v>
                </c:pt>
              </c:numCache>
            </c:numRef>
          </c:val>
          <c:extLst>
            <c:ext xmlns:c16="http://schemas.microsoft.com/office/drawing/2014/chart" uri="{C3380CC4-5D6E-409C-BE32-E72D297353CC}">
              <c16:uniqueId val="{00000000-F4CA-411D-9732-BD5B30DB7391}"/>
            </c:ext>
          </c:extLst>
        </c:ser>
        <c:ser>
          <c:idx val="1"/>
          <c:order val="1"/>
          <c:tx>
            <c:strRef>
              <c:f>GROUPE!$B$3</c:f>
              <c:strCache>
                <c:ptCount val="1"/>
                <c:pt idx="0">
                  <c:v>Exerce en cabinet de groupe</c:v>
                </c:pt>
              </c:strCache>
            </c:strRef>
          </c:tx>
          <c:spPr>
            <a:solidFill>
              <a:srgbClr val="4BACC6"/>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(GROUPE!$A$2,GROUPE!$A$4)</c:f>
              <c:strCache>
                <c:ptCount val="2"/>
                <c:pt idx="0">
                  <c:v>Scénario 1 : Contrôle périodique</c:v>
                </c:pt>
                <c:pt idx="1">
                  <c:v>Scénario 2 : Apparition de symptômes</c:v>
                </c:pt>
              </c:strCache>
            </c:strRef>
          </c:cat>
          <c:val>
            <c:numRef>
              <c:f>(GROUPE!$F$3,GROUPE!$F$5)</c:f>
              <c:numCache>
                <c:formatCode>General</c:formatCode>
                <c:ptCount val="2"/>
                <c:pt idx="0">
                  <c:v>23</c:v>
                </c:pt>
                <c:pt idx="1">
                  <c:v>5</c:v>
                </c:pt>
              </c:numCache>
            </c:numRef>
          </c:val>
          <c:extLst>
            <c:ext xmlns:c16="http://schemas.microsoft.com/office/drawing/2014/chart" uri="{C3380CC4-5D6E-409C-BE32-E72D297353CC}">
              <c16:uniqueId val="{00000001-F4CA-411D-9732-BD5B30DB7391}"/>
            </c:ext>
          </c:extLst>
        </c:ser>
        <c:dLbls>
          <c:dLblPos val="outEnd"/>
          <c:showLegendKey val="0"/>
          <c:showVal val="1"/>
          <c:showCatName val="0"/>
          <c:showSerName val="0"/>
          <c:showPercent val="0"/>
          <c:showBubbleSize val="0"/>
        </c:dLbls>
        <c:gapWidth val="115"/>
        <c:axId val="1466762944"/>
        <c:axId val="1685443712"/>
      </c:barChart>
      <c:catAx>
        <c:axId val="146676294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600" b="1" i="0" u="none" strike="noStrike" kern="1200" cap="small" baseline="0">
                <a:solidFill>
                  <a:schemeClr val="accent1">
                    <a:lumMod val="50000"/>
                  </a:schemeClr>
                </a:solidFill>
                <a:latin typeface="+mn-lt"/>
                <a:ea typeface="+mn-ea"/>
                <a:cs typeface="+mn-cs"/>
              </a:defRPr>
            </a:pPr>
            <a:endParaRPr lang="fr-FR"/>
          </a:p>
        </c:txPr>
        <c:crossAx val="1685443712"/>
        <c:crosses val="autoZero"/>
        <c:auto val="1"/>
        <c:lblAlgn val="ctr"/>
        <c:lblOffset val="100"/>
        <c:noMultiLvlLbl val="0"/>
      </c:catAx>
      <c:valAx>
        <c:axId val="16854437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66762944"/>
        <c:crosses val="autoZero"/>
        <c:crossBetween val="between"/>
      </c:valAx>
      <c:spPr>
        <a:noFill/>
        <a:ln>
          <a:noFill/>
        </a:ln>
        <a:effectLst/>
      </c:spPr>
    </c:plotArea>
    <c:legend>
      <c:legendPos val="r"/>
      <c:layout>
        <c:manualLayout>
          <c:xMode val="edge"/>
          <c:yMode val="edge"/>
          <c:x val="0.82704891990240037"/>
          <c:y val="0.4621700903854456"/>
          <c:w val="0.17295108009759963"/>
          <c:h val="0.4225039052903288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legend>
    <c:plotVisOnly val="1"/>
    <c:dispBlanksAs val="gap"/>
    <c:showDLblsOverMax val="0"/>
  </c:chart>
  <c:spPr>
    <a:solidFill>
      <a:sysClr val="window" lastClr="FFFFFF"/>
    </a:solidFill>
    <a:ln w="9525" cap="flat" cmpd="sng" algn="ctr">
      <a:solidFill>
        <a:sysClr val="window" lastClr="FFFFFF">
          <a:lumMod val="85000"/>
        </a:sysClr>
      </a:solid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Proportion de patients renvoyés sur Internet</a:t>
            </a:r>
          </a:p>
          <a:p>
            <a:pPr>
              <a:defRPr b="1"/>
            </a:pPr>
            <a:r>
              <a:rPr lang="fr-FR" b="1"/>
              <a:t>Scénarios</a:t>
            </a:r>
            <a:r>
              <a:rPr lang="fr-FR" b="1" baseline="0"/>
              <a:t> 1 et 2</a:t>
            </a:r>
            <a:endParaRPr lang="fr-FR"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6240040183219287E-2"/>
          <c:y val="0.30175925925925928"/>
          <c:w val="0.909794814093427"/>
          <c:h val="0.59084135316418784"/>
        </c:manualLayout>
      </c:layout>
      <c:lineChart>
        <c:grouping val="standard"/>
        <c:varyColors val="0"/>
        <c:ser>
          <c:idx val="0"/>
          <c:order val="0"/>
          <c:tx>
            <c:strRef>
              <c:f>SCEN!$B$17</c:f>
              <c:strCache>
                <c:ptCount val="1"/>
                <c:pt idx="0">
                  <c:v>Proportion de patients renvoyés sur Internet</c:v>
                </c:pt>
              </c:strCache>
            </c:strRef>
          </c:tx>
          <c:spPr>
            <a:ln w="28575" cap="rnd">
              <a:solidFill>
                <a:schemeClr val="accent5"/>
              </a:solidFill>
              <a:round/>
            </a:ln>
            <a:effectLst/>
          </c:spPr>
          <c:marker>
            <c:symbol val="square"/>
            <c:size val="6"/>
            <c:spPr>
              <a:solidFill>
                <a:schemeClr val="tx1">
                  <a:lumMod val="50000"/>
                  <a:lumOff val="5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SCEN!$A$18:$A$23</c:f>
              <c:numCache>
                <c:formatCode>General</c:formatCode>
                <c:ptCount val="6"/>
                <c:pt idx="0">
                  <c:v>2019</c:v>
                </c:pt>
                <c:pt idx="1">
                  <c:v>2020</c:v>
                </c:pt>
                <c:pt idx="2">
                  <c:v>2021</c:v>
                </c:pt>
                <c:pt idx="3">
                  <c:v>2022</c:v>
                </c:pt>
                <c:pt idx="4">
                  <c:v>2023</c:v>
                </c:pt>
                <c:pt idx="5">
                  <c:v>2024</c:v>
                </c:pt>
              </c:numCache>
            </c:numRef>
          </c:cat>
          <c:val>
            <c:numRef>
              <c:f>SCEN!$B$18:$B$23</c:f>
              <c:numCache>
                <c:formatCode>0%</c:formatCode>
                <c:ptCount val="6"/>
                <c:pt idx="0">
                  <c:v>0.1</c:v>
                </c:pt>
                <c:pt idx="1">
                  <c:v>0.3</c:v>
                </c:pt>
                <c:pt idx="2">
                  <c:v>0.18</c:v>
                </c:pt>
                <c:pt idx="3">
                  <c:v>0.09</c:v>
                </c:pt>
                <c:pt idx="4">
                  <c:v>0.11</c:v>
                </c:pt>
                <c:pt idx="5">
                  <c:v>0.11</c:v>
                </c:pt>
              </c:numCache>
            </c:numRef>
          </c:val>
          <c:smooth val="0"/>
          <c:extLst>
            <c:ext xmlns:c16="http://schemas.microsoft.com/office/drawing/2014/chart" uri="{C3380CC4-5D6E-409C-BE32-E72D297353CC}">
              <c16:uniqueId val="{00000000-EFB6-44F0-99E8-3266CD1C31FF}"/>
            </c:ext>
          </c:extLst>
        </c:ser>
        <c:dLbls>
          <c:showLegendKey val="0"/>
          <c:showVal val="0"/>
          <c:showCatName val="0"/>
          <c:showSerName val="0"/>
          <c:showPercent val="0"/>
          <c:showBubbleSize val="0"/>
        </c:dLbls>
        <c:marker val="1"/>
        <c:smooth val="0"/>
        <c:axId val="1251417744"/>
        <c:axId val="1251420240"/>
      </c:lineChart>
      <c:catAx>
        <c:axId val="125141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251420240"/>
        <c:crosses val="autoZero"/>
        <c:auto val="1"/>
        <c:lblAlgn val="ctr"/>
        <c:lblOffset val="100"/>
        <c:noMultiLvlLbl val="0"/>
      </c:catAx>
      <c:valAx>
        <c:axId val="1251420240"/>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25141774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1400" b="0" i="0" u="none" strike="noStrike" baseline="0" dirty="0">
                <a:effectLst/>
              </a:rPr>
              <a:t>É</a:t>
            </a:r>
            <a:r>
              <a:rPr lang="fr-FR" b="1" dirty="0"/>
              <a:t>volution du nombre de sites internet permettent une prise de RDV en ophtalmologie </a:t>
            </a:r>
            <a:r>
              <a:rPr lang="fr-FR" sz="1200" b="0" dirty="0"/>
              <a:t>(adaptés</a:t>
            </a:r>
            <a:r>
              <a:rPr lang="fr-FR" sz="1200" b="0" baseline="0" dirty="0"/>
              <a:t> au </a:t>
            </a:r>
            <a:r>
              <a:rPr lang="fr-FR" sz="1200" b="0" dirty="0"/>
              <a:t>scénario 1)</a:t>
            </a:r>
            <a:endParaRPr lang="fr-FR" b="0"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6240040183219287E-2"/>
          <c:y val="0.24398369671201664"/>
          <c:w val="0.909794814093427"/>
          <c:h val="0.64861677113254113"/>
        </c:manualLayout>
      </c:layout>
      <c:lineChart>
        <c:grouping val="standard"/>
        <c:varyColors val="0"/>
        <c:ser>
          <c:idx val="0"/>
          <c:order val="0"/>
          <c:tx>
            <c:strRef>
              <c:f>WEB!$B$13</c:f>
              <c:strCache>
                <c:ptCount val="1"/>
                <c:pt idx="0">
                  <c:v>Nb de sites Internet</c:v>
                </c:pt>
              </c:strCache>
            </c:strRef>
          </c:tx>
          <c:spPr>
            <a:ln w="28575" cap="rnd">
              <a:solidFill>
                <a:schemeClr val="accent5"/>
              </a:solidFill>
              <a:round/>
            </a:ln>
            <a:effectLst/>
          </c:spPr>
          <c:marker>
            <c:symbol val="square"/>
            <c:size val="6"/>
            <c:spPr>
              <a:solidFill>
                <a:schemeClr val="tx1">
                  <a:lumMod val="50000"/>
                  <a:lumOff val="5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WEB!$A$15:$A$19</c:f>
              <c:numCache>
                <c:formatCode>General</c:formatCode>
                <c:ptCount val="5"/>
                <c:pt idx="0">
                  <c:v>2020</c:v>
                </c:pt>
                <c:pt idx="1">
                  <c:v>2021</c:v>
                </c:pt>
                <c:pt idx="2">
                  <c:v>2022</c:v>
                </c:pt>
                <c:pt idx="3">
                  <c:v>2023</c:v>
                </c:pt>
                <c:pt idx="4">
                  <c:v>2024</c:v>
                </c:pt>
              </c:numCache>
            </c:numRef>
          </c:cat>
          <c:val>
            <c:numRef>
              <c:f>WEB!$B$15:$B$19</c:f>
              <c:numCache>
                <c:formatCode>_-* #\ ##0_-;\-* #\ ##0_-;_-* "-"??_-;_-@_-</c:formatCode>
                <c:ptCount val="5"/>
                <c:pt idx="0">
                  <c:v>1684</c:v>
                </c:pt>
                <c:pt idx="1">
                  <c:v>1978</c:v>
                </c:pt>
                <c:pt idx="2">
                  <c:v>2029</c:v>
                </c:pt>
                <c:pt idx="3">
                  <c:v>2207</c:v>
                </c:pt>
                <c:pt idx="4">
                  <c:v>2454</c:v>
                </c:pt>
              </c:numCache>
            </c:numRef>
          </c:val>
          <c:smooth val="0"/>
          <c:extLst>
            <c:ext xmlns:c16="http://schemas.microsoft.com/office/drawing/2014/chart" uri="{C3380CC4-5D6E-409C-BE32-E72D297353CC}">
              <c16:uniqueId val="{00000000-C551-40E2-873F-F86C2C08210C}"/>
            </c:ext>
          </c:extLst>
        </c:ser>
        <c:dLbls>
          <c:showLegendKey val="0"/>
          <c:showVal val="0"/>
          <c:showCatName val="0"/>
          <c:showSerName val="0"/>
          <c:showPercent val="0"/>
          <c:showBubbleSize val="0"/>
        </c:dLbls>
        <c:marker val="1"/>
        <c:smooth val="0"/>
        <c:axId val="1251417744"/>
        <c:axId val="1251420240"/>
      </c:lineChart>
      <c:catAx>
        <c:axId val="125141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251420240"/>
        <c:crosses val="autoZero"/>
        <c:auto val="1"/>
        <c:lblAlgn val="ctr"/>
        <c:lblOffset val="100"/>
        <c:noMultiLvlLbl val="0"/>
      </c:catAx>
      <c:valAx>
        <c:axId val="12514202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25141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F1A70-A0B5-44F6-8282-036AFA6E45E5}" type="datetimeFigureOut">
              <a:rPr lang="fr-FR" smtClean="0"/>
              <a:t>07/10/2024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9269D-0C0E-4C0E-8EC9-41D935F90772}" type="slidenum">
              <a:rPr lang="fr-FR" smtClean="0"/>
              <a:t>‹N°›</a:t>
            </a:fld>
            <a:endParaRPr lang="fr-FR"/>
          </a:p>
        </p:txBody>
      </p:sp>
    </p:spTree>
    <p:extLst>
      <p:ext uri="{BB962C8B-B14F-4D97-AF65-F5344CB8AC3E}">
        <p14:creationId xmlns:p14="http://schemas.microsoft.com/office/powerpoint/2010/main" val="414586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1</a:t>
            </a:fld>
            <a:endParaRPr lang="fr-FR" dirty="0"/>
          </a:p>
        </p:txBody>
      </p:sp>
    </p:spTree>
    <p:extLst>
      <p:ext uri="{BB962C8B-B14F-4D97-AF65-F5344CB8AC3E}">
        <p14:creationId xmlns:p14="http://schemas.microsoft.com/office/powerpoint/2010/main" val="392083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18</a:t>
            </a:fld>
            <a:endParaRPr lang="fr-FR"/>
          </a:p>
        </p:txBody>
      </p:sp>
    </p:spTree>
    <p:extLst>
      <p:ext uri="{BB962C8B-B14F-4D97-AF65-F5344CB8AC3E}">
        <p14:creationId xmlns:p14="http://schemas.microsoft.com/office/powerpoint/2010/main" val="150274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22</a:t>
            </a:fld>
            <a:endParaRPr lang="fr-FR"/>
          </a:p>
        </p:txBody>
      </p:sp>
    </p:spTree>
    <p:extLst>
      <p:ext uri="{BB962C8B-B14F-4D97-AF65-F5344CB8AC3E}">
        <p14:creationId xmlns:p14="http://schemas.microsoft.com/office/powerpoint/2010/main" val="150179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27</a:t>
            </a:fld>
            <a:endParaRPr lang="fr-FR"/>
          </a:p>
        </p:txBody>
      </p:sp>
    </p:spTree>
    <p:extLst>
      <p:ext uri="{BB962C8B-B14F-4D97-AF65-F5344CB8AC3E}">
        <p14:creationId xmlns:p14="http://schemas.microsoft.com/office/powerpoint/2010/main" val="131858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Méthodologie rigoureuse proposant une référence pour les prochaines études (demande de rdv effectuée par un organisme indépendant, analyse des délais à l’aide des quantiles, prendre en compte la proportion de rdv obtenus  et les motifs d’échec, intégrer les délais à partir des sites de rdv sur Internet.</a:t>
            </a:r>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28</a:t>
            </a:fld>
            <a:endParaRPr lang="fr-FR"/>
          </a:p>
        </p:txBody>
      </p:sp>
    </p:spTree>
    <p:extLst>
      <p:ext uri="{BB962C8B-B14F-4D97-AF65-F5344CB8AC3E}">
        <p14:creationId xmlns:p14="http://schemas.microsoft.com/office/powerpoint/2010/main" val="215924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36</a:t>
            </a:fld>
            <a:endParaRPr lang="fr-FR"/>
          </a:p>
        </p:txBody>
      </p:sp>
    </p:spTree>
    <p:extLst>
      <p:ext uri="{BB962C8B-B14F-4D97-AF65-F5344CB8AC3E}">
        <p14:creationId xmlns:p14="http://schemas.microsoft.com/office/powerpoint/2010/main" val="270233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2</a:t>
            </a:fld>
            <a:endParaRPr lang="fr-FR"/>
          </a:p>
        </p:txBody>
      </p:sp>
    </p:spTree>
    <p:extLst>
      <p:ext uri="{BB962C8B-B14F-4D97-AF65-F5344CB8AC3E}">
        <p14:creationId xmlns:p14="http://schemas.microsoft.com/office/powerpoint/2010/main" val="79120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4</a:t>
            </a:fld>
            <a:endParaRPr lang="fr-FR"/>
          </a:p>
        </p:txBody>
      </p:sp>
    </p:spTree>
    <p:extLst>
      <p:ext uri="{BB962C8B-B14F-4D97-AF65-F5344CB8AC3E}">
        <p14:creationId xmlns:p14="http://schemas.microsoft.com/office/powerpoint/2010/main" val="175118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5</a:t>
            </a:fld>
            <a:endParaRPr lang="fr-FR"/>
          </a:p>
        </p:txBody>
      </p:sp>
    </p:spTree>
    <p:extLst>
      <p:ext uri="{BB962C8B-B14F-4D97-AF65-F5344CB8AC3E}">
        <p14:creationId xmlns:p14="http://schemas.microsoft.com/office/powerpoint/2010/main" val="274364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6</a:t>
            </a:fld>
            <a:endParaRPr lang="fr-FR"/>
          </a:p>
        </p:txBody>
      </p:sp>
    </p:spTree>
    <p:extLst>
      <p:ext uri="{BB962C8B-B14F-4D97-AF65-F5344CB8AC3E}">
        <p14:creationId xmlns:p14="http://schemas.microsoft.com/office/powerpoint/2010/main" val="128074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11</a:t>
            </a:fld>
            <a:endParaRPr lang="fr-FR"/>
          </a:p>
        </p:txBody>
      </p:sp>
    </p:spTree>
    <p:extLst>
      <p:ext uri="{BB962C8B-B14F-4D97-AF65-F5344CB8AC3E}">
        <p14:creationId xmlns:p14="http://schemas.microsoft.com/office/powerpoint/2010/main" val="174459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13</a:t>
            </a:fld>
            <a:endParaRPr lang="fr-FR"/>
          </a:p>
        </p:txBody>
      </p:sp>
    </p:spTree>
    <p:extLst>
      <p:ext uri="{BB962C8B-B14F-4D97-AF65-F5344CB8AC3E}">
        <p14:creationId xmlns:p14="http://schemas.microsoft.com/office/powerpoint/2010/main" val="225121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rtl="0" eaLnBrk="1" fontAlgn="b" latinLnBrk="0" hangingPunct="1">
              <a:spcBef>
                <a:spcPts val="0"/>
              </a:spcBef>
              <a:spcAft>
                <a:spcPts val="0"/>
              </a:spcAft>
            </a:pPr>
            <a:r>
              <a:rPr lang="fr-FR" sz="1800" b="0" i="0" u="none" strike="noStrike" kern="1200" dirty="0">
                <a:solidFill>
                  <a:srgbClr val="404040"/>
                </a:solidFill>
                <a:effectLst/>
                <a:latin typeface="Trebuchet MS" panose="020B0603020202020204" pitchFamily="34" charset="0"/>
              </a:rPr>
              <a:t>Après contact téléphonique  </a:t>
            </a:r>
            <a:endParaRPr lang="fr-FR" sz="1800" b="0" i="0" u="none" strike="noStrike" dirty="0">
              <a:effectLst/>
              <a:latin typeface="Arial" panose="020B0604020202020204" pitchFamily="34" charset="0"/>
            </a:endParaRPr>
          </a:p>
          <a:p>
            <a:pPr marL="0" marR="0" indent="0" algn="l" rtl="0" eaLnBrk="1" fontAlgn="b" latinLnBrk="0" hangingPunct="1">
              <a:spcBef>
                <a:spcPts val="0"/>
              </a:spcBef>
              <a:spcAft>
                <a:spcPts val="0"/>
              </a:spcAft>
            </a:pPr>
            <a:r>
              <a:rPr lang="fr-FR" sz="1800" b="0" i="0" u="none" strike="noStrike" kern="1200" dirty="0">
                <a:solidFill>
                  <a:srgbClr val="404040"/>
                </a:solidFill>
                <a:effectLst/>
                <a:latin typeface="Trebuchet MS" panose="020B0603020202020204" pitchFamily="34" charset="0"/>
              </a:rPr>
              <a:t>Après renvoi</a:t>
            </a:r>
            <a:r>
              <a:rPr lang="fr-FR" sz="1800" b="0" i="0" u="none" strike="noStrike" kern="1200" baseline="0" dirty="0">
                <a:solidFill>
                  <a:srgbClr val="404040"/>
                </a:solidFill>
                <a:effectLst/>
                <a:latin typeface="Trebuchet MS" panose="020B0603020202020204" pitchFamily="34" charset="0"/>
              </a:rPr>
              <a:t> sur le site internet et consultation de celui-ci : Renvoi site internet (Q5=5 soit 263) – Échec (LQ14=4 soit 74 = 189) / 1390 soit 14%</a:t>
            </a:r>
            <a:endParaRPr lang="fr-FR" sz="1800" b="0" i="0" u="none" strike="noStrike" dirty="0">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14</a:t>
            </a:fld>
            <a:endParaRPr lang="fr-FR"/>
          </a:p>
        </p:txBody>
      </p:sp>
    </p:spTree>
    <p:extLst>
      <p:ext uri="{BB962C8B-B14F-4D97-AF65-F5344CB8AC3E}">
        <p14:creationId xmlns:p14="http://schemas.microsoft.com/office/powerpoint/2010/main" val="282223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A9269D-0C0E-4C0E-8EC9-41D935F90772}" type="slidenum">
              <a:rPr lang="fr-FR" smtClean="0"/>
              <a:t>17</a:t>
            </a:fld>
            <a:endParaRPr lang="fr-FR"/>
          </a:p>
        </p:txBody>
      </p:sp>
    </p:spTree>
    <p:extLst>
      <p:ext uri="{BB962C8B-B14F-4D97-AF65-F5344CB8AC3E}">
        <p14:creationId xmlns:p14="http://schemas.microsoft.com/office/powerpoint/2010/main" val="305595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224409B-BB93-4648-9617-08161BF0FE85}"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
        <p:nvSpPr>
          <p:cNvPr id="13" name="Rectangle 12">
            <a:extLst>
              <a:ext uri="{FF2B5EF4-FFF2-40B4-BE49-F238E27FC236}">
                <a16:creationId xmlns:a16="http://schemas.microsoft.com/office/drawing/2014/main" id="{BDA8A66A-4024-4BAF-E31A-5EE9EDB0DD8A}"/>
              </a:ext>
            </a:extLst>
          </p:cNvPr>
          <p:cNvSpPr/>
          <p:nvPr userDrawn="1"/>
        </p:nvSpPr>
        <p:spPr>
          <a:xfrm>
            <a:off x="0" y="0"/>
            <a:ext cx="203743" cy="68580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142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91A4663-C35F-49DB-95B6-3E888B926BB0}"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19773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0BAF05-78E5-44CB-90BB-82EAFCFB2141}"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983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3E95A75-1798-4FC9-B9E6-02CDE044AAEE}"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1370474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B55B30A-3790-48F9-9DF2-B9B9210EA1F2}"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539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B3DD598-0E96-4778-9507-77D4A7F56D2D}"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2404666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2D70C1-EEBE-40D4-84F7-7C19855A72B6}"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41510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634517-306B-42C9-A386-94333B09BADA}"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244411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600364"/>
          </a:xfrm>
        </p:spPr>
        <p:txBody>
          <a:bodyPr>
            <a:normAutofit/>
          </a:bodyPr>
          <a:lstStyle>
            <a:lvl1pPr>
              <a:defRPr sz="2800" b="1">
                <a:solidFill>
                  <a:schemeClr val="tx1">
                    <a:lumMod val="65000"/>
                    <a:lumOff val="35000"/>
                  </a:schemeClr>
                </a:solidFill>
              </a:defRPr>
            </a:lvl1pPr>
          </a:lstStyle>
          <a:p>
            <a:r>
              <a:rPr lang="fr-FR" dirty="0"/>
              <a:t>Modifiez le style du titre</a:t>
            </a:r>
            <a:endParaRPr lang="en-US" dirty="0"/>
          </a:p>
        </p:txBody>
      </p:sp>
      <p:sp>
        <p:nvSpPr>
          <p:cNvPr id="3" name="Content Placeholder 2"/>
          <p:cNvSpPr>
            <a:spLocks noGrp="1"/>
          </p:cNvSpPr>
          <p:nvPr>
            <p:ph idx="1"/>
          </p:nvPr>
        </p:nvSpPr>
        <p:spPr>
          <a:xfrm>
            <a:off x="677334" y="1459344"/>
            <a:ext cx="8596668" cy="4582017"/>
          </a:xfrm>
        </p:spPr>
        <p:txBody>
          <a:bodyPr>
            <a:normAutofit/>
          </a:bodyPr>
          <a:lstStyle>
            <a:lvl1pPr>
              <a:buClr>
                <a:schemeClr val="accent6"/>
              </a:buClr>
              <a:defRPr sz="2000"/>
            </a:lvl1pPr>
            <a:lvl2pPr>
              <a:buClr>
                <a:schemeClr val="accent5"/>
              </a:buClr>
              <a:defRPr sz="1800"/>
            </a:lvl2pPr>
            <a:lvl3pPr>
              <a:defRPr sz="1600"/>
            </a:lvl3pPr>
            <a:lvl4pPr>
              <a:defRPr sz="1400"/>
            </a:lvl4pPr>
            <a:lvl5pPr>
              <a:defRPr sz="1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41B1C0BF-2534-49C9-9532-851AB4A01E6D}"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1195317" y="6461328"/>
            <a:ext cx="683339" cy="365125"/>
          </a:xfrm>
        </p:spPr>
        <p:txBody>
          <a:bodyPr/>
          <a:lstStyle>
            <a:lvl1pPr>
              <a:defRPr sz="1400" b="1">
                <a:solidFill>
                  <a:schemeClr val="accent5"/>
                </a:solidFill>
              </a:defRPr>
            </a:lvl1pPr>
          </a:lstStyle>
          <a:p>
            <a:fld id="{F428713F-B67B-40CC-85DD-1D86B6204E19}" type="slidenum">
              <a:rPr lang="fr-FR" smtClean="0"/>
              <a:pPr/>
              <a:t>‹N°›</a:t>
            </a:fld>
            <a:endParaRPr lang="fr-FR" dirty="0"/>
          </a:p>
        </p:txBody>
      </p:sp>
    </p:spTree>
    <p:extLst>
      <p:ext uri="{BB962C8B-B14F-4D97-AF65-F5344CB8AC3E}">
        <p14:creationId xmlns:p14="http://schemas.microsoft.com/office/powerpoint/2010/main" val="22518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solidFill>
                  <a:schemeClr val="accent1">
                    <a:lumMod val="7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58330D1-3AB6-4835-B97B-FF230F6BF3A1}" type="datetime1">
              <a:rPr lang="fr-FR" smtClean="0"/>
              <a:t>07/10/2024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49294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54E850C-AF21-4AE7-A3BB-66717D212029}" type="datetime1">
              <a:rPr lang="fr-FR" smtClean="0"/>
              <a:t>07/10/2024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392866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2D75348-0A09-4972-BCAD-6A90A99A323C}" type="datetime1">
              <a:rPr lang="fr-FR" smtClean="0"/>
              <a:t>07/10/2024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32066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3C0517A-EBBB-49F5-A6C6-71D3B8E63C6A}" type="datetime1">
              <a:rPr lang="fr-FR" smtClean="0"/>
              <a:t>07/10/2024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367292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26DBD-EE87-4409-AC5A-287BDDF9BC08}" type="datetime1">
              <a:rPr lang="fr-FR" smtClean="0"/>
              <a:t>07/10/2024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118335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97283E9-B335-4068-85E1-110BCC7989EC}" type="datetime1">
              <a:rPr lang="fr-FR" smtClean="0"/>
              <a:t>07/10/2024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28713F-B67B-40CC-85DD-1D86B6204E19}" type="slidenum">
              <a:rPr lang="fr-FR" smtClean="0"/>
              <a:t>‹N°›</a:t>
            </a:fld>
            <a:endParaRPr lang="fr-FR"/>
          </a:p>
        </p:txBody>
      </p:sp>
    </p:spTree>
    <p:extLst>
      <p:ext uri="{BB962C8B-B14F-4D97-AF65-F5344CB8AC3E}">
        <p14:creationId xmlns:p14="http://schemas.microsoft.com/office/powerpoint/2010/main" val="36143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28713F-B67B-40CC-85DD-1D86B6204E19}" type="slidenum">
              <a:rPr lang="fr-FR" smtClean="0"/>
              <a:t>‹N°›</a:t>
            </a:fld>
            <a:endParaRPr lang="fr-FR"/>
          </a:p>
        </p:txBody>
      </p:sp>
      <p:sp>
        <p:nvSpPr>
          <p:cNvPr id="5" name="Date Placeholder 4"/>
          <p:cNvSpPr>
            <a:spLocks noGrp="1"/>
          </p:cNvSpPr>
          <p:nvPr>
            <p:ph type="dt" sz="half" idx="10"/>
          </p:nvPr>
        </p:nvSpPr>
        <p:spPr/>
        <p:txBody>
          <a:bodyPr/>
          <a:lstStyle/>
          <a:p>
            <a:fld id="{1AEA04A9-A4C3-463B-BC6C-F97C6438CE1D}" type="datetime1">
              <a:rPr lang="fr-FR" smtClean="0"/>
              <a:t>07/10/2024</a:t>
            </a:fld>
            <a:endParaRPr lang="fr-FR"/>
          </a:p>
        </p:txBody>
      </p:sp>
    </p:spTree>
    <p:extLst>
      <p:ext uri="{BB962C8B-B14F-4D97-AF65-F5344CB8AC3E}">
        <p14:creationId xmlns:p14="http://schemas.microsoft.com/office/powerpoint/2010/main" val="305633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B85F13-6504-48ED-B3FE-94466ABB49F0}" type="datetime1">
              <a:rPr lang="fr-FR" smtClean="0"/>
              <a:t>07/10/2024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28713F-B67B-40CC-85DD-1D86B6204E19}" type="slidenum">
              <a:rPr lang="fr-FR" smtClean="0"/>
              <a:t>‹N°›</a:t>
            </a:fld>
            <a:endParaRPr lang="fr-FR"/>
          </a:p>
        </p:txBody>
      </p:sp>
      <p:sp>
        <p:nvSpPr>
          <p:cNvPr id="7" name="Rectangle 6">
            <a:extLst>
              <a:ext uri="{FF2B5EF4-FFF2-40B4-BE49-F238E27FC236}">
                <a16:creationId xmlns:a16="http://schemas.microsoft.com/office/drawing/2014/main" id="{770023FE-B166-4D14-E592-B234658292E4}"/>
              </a:ext>
            </a:extLst>
          </p:cNvPr>
          <p:cNvSpPr/>
          <p:nvPr userDrawn="1"/>
        </p:nvSpPr>
        <p:spPr>
          <a:xfrm>
            <a:off x="0" y="0"/>
            <a:ext cx="203743" cy="68580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7906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2"/>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2"/>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5"/>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2552" y="1963834"/>
            <a:ext cx="9678709" cy="1983698"/>
          </a:xfrm>
        </p:spPr>
        <p:txBody>
          <a:bodyPr>
            <a:noAutofit/>
          </a:bodyPr>
          <a:lstStyle/>
          <a:p>
            <a:pPr algn="ctr"/>
            <a:r>
              <a:rPr lang="fr-FR" cap="small" dirty="0">
                <a:solidFill>
                  <a:schemeClr val="accent5"/>
                </a:solidFill>
              </a:rPr>
              <a:t>Enquête CSA-Snof 2024 : 6</a:t>
            </a:r>
            <a:r>
              <a:rPr lang="fr-FR" cap="small" baseline="30000" dirty="0">
                <a:solidFill>
                  <a:schemeClr val="accent5"/>
                </a:solidFill>
              </a:rPr>
              <a:t>e</a:t>
            </a:r>
            <a:r>
              <a:rPr lang="fr-FR" cap="small" dirty="0">
                <a:solidFill>
                  <a:schemeClr val="accent5"/>
                </a:solidFill>
              </a:rPr>
              <a:t> édition</a:t>
            </a:r>
            <a:br>
              <a:rPr lang="fr-FR" cap="small" dirty="0">
                <a:solidFill>
                  <a:schemeClr val="accent5"/>
                </a:solidFill>
              </a:rPr>
            </a:br>
            <a:br>
              <a:rPr lang="fr-FR" dirty="0">
                <a:solidFill>
                  <a:schemeClr val="tx1">
                    <a:lumMod val="65000"/>
                    <a:lumOff val="35000"/>
                  </a:schemeClr>
                </a:solidFill>
              </a:rPr>
            </a:br>
            <a:r>
              <a:rPr lang="fr-FR" dirty="0">
                <a:solidFill>
                  <a:schemeClr val="tx1">
                    <a:lumMod val="65000"/>
                    <a:lumOff val="35000"/>
                  </a:schemeClr>
                </a:solidFill>
              </a:rPr>
              <a:t>Quels délais pour obtenir un RDV chez un ophtalmologiste en France ?</a:t>
            </a:r>
            <a:br>
              <a:rPr lang="fr-FR" dirty="0">
                <a:solidFill>
                  <a:schemeClr val="accent1">
                    <a:lumMod val="75000"/>
                  </a:schemeClr>
                </a:solidFill>
              </a:rPr>
            </a:br>
            <a:br>
              <a:rPr lang="fr-FR" dirty="0">
                <a:solidFill>
                  <a:schemeClr val="accent1">
                    <a:lumMod val="75000"/>
                  </a:schemeClr>
                </a:solidFill>
              </a:rPr>
            </a:br>
            <a:r>
              <a:rPr lang="fr-FR" sz="2000" dirty="0">
                <a:solidFill>
                  <a:schemeClr val="accent5"/>
                </a:solidFill>
              </a:rPr>
              <a:t>Conférence de presse du 8 octobre 2024 </a:t>
            </a:r>
            <a:br>
              <a:rPr lang="fr-FR" sz="2000" dirty="0">
                <a:solidFill>
                  <a:schemeClr val="accent5"/>
                </a:solidFill>
              </a:rPr>
            </a:br>
            <a:br>
              <a:rPr lang="fr-FR" sz="2000" dirty="0">
                <a:solidFill>
                  <a:schemeClr val="accent5"/>
                </a:solidFill>
              </a:rPr>
            </a:br>
            <a:br>
              <a:rPr lang="fr-FR" sz="2000" dirty="0">
                <a:solidFill>
                  <a:schemeClr val="accent5"/>
                </a:solidFill>
              </a:rPr>
            </a:br>
            <a:br>
              <a:rPr lang="fr-FR" sz="2000" dirty="0">
                <a:solidFill>
                  <a:schemeClr val="accent5"/>
                </a:solidFill>
              </a:rPr>
            </a:br>
            <a:r>
              <a:rPr lang="fr-FR" sz="1600" dirty="0">
                <a:solidFill>
                  <a:schemeClr val="tx1">
                    <a:lumMod val="50000"/>
                    <a:lumOff val="50000"/>
                  </a:schemeClr>
                </a:solidFill>
              </a:rPr>
              <a:t>#ZéroDélai #Ophtalmologie #SNOF</a:t>
            </a:r>
            <a:br>
              <a:rPr lang="fr-FR" sz="1600" dirty="0">
                <a:solidFill>
                  <a:schemeClr val="tx1">
                    <a:lumMod val="50000"/>
                    <a:lumOff val="50000"/>
                  </a:schemeClr>
                </a:solidFill>
              </a:rPr>
            </a:br>
            <a:r>
              <a:rPr lang="fr-FR" sz="1600" dirty="0">
                <a:solidFill>
                  <a:schemeClr val="tx1">
                    <a:lumMod val="50000"/>
                    <a:lumOff val="50000"/>
                  </a:schemeClr>
                </a:solidFill>
              </a:rPr>
              <a:t>@snof_org @snof_presidence</a:t>
            </a:r>
            <a:br>
              <a:rPr lang="fr-FR" sz="2000" dirty="0">
                <a:solidFill>
                  <a:schemeClr val="accent5"/>
                </a:solidFill>
              </a:rPr>
            </a:br>
            <a:endParaRPr lang="fr-FR" sz="2000" dirty="0">
              <a:solidFill>
                <a:schemeClr val="accent5"/>
              </a:solidFill>
            </a:endParaRPr>
          </a:p>
        </p:txBody>
      </p:sp>
      <p:sp>
        <p:nvSpPr>
          <p:cNvPr id="3" name="Espace réservé du numéro de diapositive 2">
            <a:extLst>
              <a:ext uri="{FF2B5EF4-FFF2-40B4-BE49-F238E27FC236}">
                <a16:creationId xmlns:a16="http://schemas.microsoft.com/office/drawing/2014/main" id="{EFEBCE39-DA45-4F36-A348-C50B4C5D1D05}"/>
              </a:ext>
            </a:extLst>
          </p:cNvPr>
          <p:cNvSpPr>
            <a:spLocks noGrp="1"/>
          </p:cNvSpPr>
          <p:nvPr>
            <p:ph type="sldNum" sz="quarter" idx="12"/>
          </p:nvPr>
        </p:nvSpPr>
        <p:spPr/>
        <p:txBody>
          <a:bodyPr/>
          <a:lstStyle/>
          <a:p>
            <a:fld id="{F428713F-B67B-40CC-85DD-1D86B6204E19}" type="slidenum">
              <a:rPr lang="fr-FR" smtClean="0"/>
              <a:pPr/>
              <a:t>1</a:t>
            </a:fld>
            <a:endParaRPr lang="fr-FR" dirty="0"/>
          </a:p>
        </p:txBody>
      </p:sp>
      <p:pic>
        <p:nvPicPr>
          <p:cNvPr id="5" name="Image 4" descr="Une image contenant objet&#10;&#10;Description générée automatiquement">
            <a:extLst>
              <a:ext uri="{FF2B5EF4-FFF2-40B4-BE49-F238E27FC236}">
                <a16:creationId xmlns:a16="http://schemas.microsoft.com/office/drawing/2014/main" id="{C72A0B6B-D80D-4C25-9BED-53BAB2E05680}"/>
              </a:ext>
            </a:extLst>
          </p:cNvPr>
          <p:cNvPicPr>
            <a:picLocks noChangeAspect="1"/>
          </p:cNvPicPr>
          <p:nvPr/>
        </p:nvPicPr>
        <p:blipFill>
          <a:blip r:embed="rId3"/>
          <a:stretch>
            <a:fillRect/>
          </a:stretch>
        </p:blipFill>
        <p:spPr>
          <a:xfrm>
            <a:off x="4745196" y="710976"/>
            <a:ext cx="2313420" cy="757564"/>
          </a:xfrm>
          <a:prstGeom prst="rect">
            <a:avLst/>
          </a:prstGeom>
        </p:spPr>
      </p:pic>
    </p:spTree>
    <p:extLst>
      <p:ext uri="{BB962C8B-B14F-4D97-AF65-F5344CB8AC3E}">
        <p14:creationId xmlns:p14="http://schemas.microsoft.com/office/powerpoint/2010/main" val="343261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141E3-6735-4EC8-A07E-0DCE2F9E3C9C}"/>
              </a:ext>
            </a:extLst>
          </p:cNvPr>
          <p:cNvSpPr>
            <a:spLocks noGrp="1"/>
          </p:cNvSpPr>
          <p:nvPr>
            <p:ph type="title"/>
          </p:nvPr>
        </p:nvSpPr>
        <p:spPr>
          <a:xfrm>
            <a:off x="2631692" y="278985"/>
            <a:ext cx="9106747" cy="520815"/>
          </a:xfrm>
        </p:spPr>
        <p:txBody>
          <a:bodyPr>
            <a:normAutofit/>
          </a:bodyPr>
          <a:lstStyle/>
          <a:p>
            <a:r>
              <a:rPr lang="fr-FR" sz="2400" dirty="0"/>
              <a:t>Des délais médians diminués de moitié en quatre ans</a:t>
            </a:r>
          </a:p>
        </p:txBody>
      </p:sp>
      <p:sp>
        <p:nvSpPr>
          <p:cNvPr id="3" name="Espace réservé du contenu 2">
            <a:extLst>
              <a:ext uri="{FF2B5EF4-FFF2-40B4-BE49-F238E27FC236}">
                <a16:creationId xmlns:a16="http://schemas.microsoft.com/office/drawing/2014/main" id="{EA05DA6F-32B6-4324-8889-257DAD058FC5}"/>
              </a:ext>
            </a:extLst>
          </p:cNvPr>
          <p:cNvSpPr>
            <a:spLocks noGrp="1"/>
          </p:cNvSpPr>
          <p:nvPr>
            <p:ph idx="1"/>
          </p:nvPr>
        </p:nvSpPr>
        <p:spPr>
          <a:xfrm>
            <a:off x="1219987" y="4064502"/>
            <a:ext cx="8358384" cy="2005324"/>
          </a:xfrm>
        </p:spPr>
        <p:txBody>
          <a:bodyPr vert="horz" lIns="91440" tIns="45720" rIns="91440" bIns="45720" rtlCol="0" anchor="t">
            <a:noAutofit/>
          </a:bodyPr>
          <a:lstStyle/>
          <a:p>
            <a:pPr>
              <a:spcBef>
                <a:spcPts val="600"/>
              </a:spcBef>
              <a:spcAft>
                <a:spcPts val="1200"/>
              </a:spcAft>
            </a:pPr>
            <a:r>
              <a:rPr lang="fr-FR" sz="1800" dirty="0"/>
              <a:t>Le délai </a:t>
            </a:r>
            <a:r>
              <a:rPr lang="fr-FR" sz="1800" u="sng" dirty="0"/>
              <a:t>moyen</a:t>
            </a:r>
            <a:r>
              <a:rPr lang="fr-FR" sz="1800" dirty="0"/>
              <a:t> a diminué</a:t>
            </a:r>
            <a:r>
              <a:rPr lang="fr-FR" sz="1800" b="1" dirty="0">
                <a:solidFill>
                  <a:schemeClr val="accent6"/>
                </a:solidFill>
              </a:rPr>
              <a:t> </a:t>
            </a:r>
            <a:r>
              <a:rPr lang="fr-FR" sz="1800" dirty="0"/>
              <a:t>de</a:t>
            </a:r>
            <a:r>
              <a:rPr lang="fr-FR" sz="1800" b="1" dirty="0">
                <a:solidFill>
                  <a:schemeClr val="accent6"/>
                </a:solidFill>
              </a:rPr>
              <a:t> </a:t>
            </a:r>
            <a:r>
              <a:rPr lang="fr-FR" sz="1800" b="1" dirty="0">
                <a:solidFill>
                  <a:schemeClr val="accent5"/>
                </a:solidFill>
              </a:rPr>
              <a:t>20 jours (-73%).</a:t>
            </a:r>
          </a:p>
          <a:p>
            <a:pPr>
              <a:spcBef>
                <a:spcPts val="600"/>
              </a:spcBef>
              <a:spcAft>
                <a:spcPts val="1200"/>
              </a:spcAft>
            </a:pPr>
            <a:r>
              <a:rPr lang="fr-FR" sz="1800" dirty="0"/>
              <a:t>Le délai </a:t>
            </a:r>
            <a:r>
              <a:rPr lang="fr-FR" sz="1800" u="sng" dirty="0"/>
              <a:t>médian</a:t>
            </a:r>
            <a:r>
              <a:rPr lang="fr-FR" sz="1800" dirty="0"/>
              <a:t> a diminué de </a:t>
            </a:r>
            <a:r>
              <a:rPr lang="fr-FR" sz="1800" b="1" dirty="0">
                <a:solidFill>
                  <a:schemeClr val="accent5"/>
                </a:solidFill>
              </a:rPr>
              <a:t>5 jours (-50%).</a:t>
            </a:r>
          </a:p>
          <a:p>
            <a:pPr>
              <a:spcBef>
                <a:spcPts val="600"/>
              </a:spcBef>
              <a:spcAft>
                <a:spcPts val="1200"/>
              </a:spcAft>
            </a:pPr>
            <a:r>
              <a:rPr lang="fr-FR" sz="1800" dirty="0"/>
              <a:t>La médiane est seulement à </a:t>
            </a:r>
            <a:r>
              <a:rPr lang="fr-FR" sz="1800" b="1" dirty="0">
                <a:solidFill>
                  <a:schemeClr val="accent5"/>
                </a:solidFill>
              </a:rPr>
              <a:t>5 jours </a:t>
            </a:r>
            <a:r>
              <a:rPr lang="fr-FR" sz="1800" dirty="0"/>
              <a:t>et la moyenne à 7 jours.</a:t>
            </a:r>
          </a:p>
          <a:p>
            <a:pPr>
              <a:spcBef>
                <a:spcPts val="600"/>
              </a:spcBef>
              <a:spcAft>
                <a:spcPts val="1200"/>
              </a:spcAft>
            </a:pPr>
            <a:r>
              <a:rPr lang="fr-FR" sz="1800" dirty="0"/>
              <a:t>Il existe encore des échecs de RDV mais la filière se structure pour répondre de manière plus efficace grâce aux équipes de soins spécialisées (ESS) centrées sur les soins non programmés. </a:t>
            </a:r>
          </a:p>
        </p:txBody>
      </p:sp>
      <p:sp>
        <p:nvSpPr>
          <p:cNvPr id="5" name="Rectangle 4">
            <a:extLst>
              <a:ext uri="{FF2B5EF4-FFF2-40B4-BE49-F238E27FC236}">
                <a16:creationId xmlns:a16="http://schemas.microsoft.com/office/drawing/2014/main" id="{D3410FA4-3B4A-482E-BA85-E388EB3C2E9E}"/>
              </a:ext>
            </a:extLst>
          </p:cNvPr>
          <p:cNvSpPr/>
          <p:nvPr/>
        </p:nvSpPr>
        <p:spPr>
          <a:xfrm>
            <a:off x="9464350" y="5515756"/>
            <a:ext cx="1403944" cy="430887"/>
          </a:xfrm>
          <a:prstGeom prst="rect">
            <a:avLst/>
          </a:prstGeom>
          <a:solidFill>
            <a:schemeClr val="accent6">
              <a:lumMod val="20000"/>
              <a:lumOff val="80000"/>
            </a:schemeClr>
          </a:solidFill>
        </p:spPr>
        <p:txBody>
          <a:bodyPr wrap="square">
            <a:spAutoFit/>
          </a:bodyPr>
          <a:lstStyle/>
          <a:p>
            <a:pPr algn="ctr"/>
            <a:r>
              <a:rPr lang="fr-FR" sz="1050" dirty="0">
                <a:solidFill>
                  <a:schemeClr val="tx1">
                    <a:lumMod val="65000"/>
                    <a:lumOff val="35000"/>
                  </a:schemeClr>
                </a:solidFill>
              </a:rPr>
              <a:t>Pour plus de détails voir Annexe 1</a:t>
            </a:r>
          </a:p>
        </p:txBody>
      </p:sp>
      <p:sp>
        <p:nvSpPr>
          <p:cNvPr id="4" name="Espace réservé du numéro de diapositive 3">
            <a:extLst>
              <a:ext uri="{FF2B5EF4-FFF2-40B4-BE49-F238E27FC236}">
                <a16:creationId xmlns:a16="http://schemas.microsoft.com/office/drawing/2014/main" id="{9B2C43DB-E820-43B7-8671-339A9358A038}"/>
              </a:ext>
            </a:extLst>
          </p:cNvPr>
          <p:cNvSpPr>
            <a:spLocks noGrp="1"/>
          </p:cNvSpPr>
          <p:nvPr>
            <p:ph type="sldNum" sz="quarter" idx="12"/>
          </p:nvPr>
        </p:nvSpPr>
        <p:spPr/>
        <p:txBody>
          <a:bodyPr/>
          <a:lstStyle/>
          <a:p>
            <a:fld id="{F428713F-B67B-40CC-85DD-1D86B6204E19}" type="slidenum">
              <a:rPr lang="fr-FR" smtClean="0"/>
              <a:pPr/>
              <a:t>10</a:t>
            </a:fld>
            <a:endParaRPr lang="fr-FR" dirty="0"/>
          </a:p>
        </p:txBody>
      </p:sp>
      <p:graphicFrame>
        <p:nvGraphicFramePr>
          <p:cNvPr id="9" name="Espace réservé du contenu 3">
            <a:extLst>
              <a:ext uri="{FF2B5EF4-FFF2-40B4-BE49-F238E27FC236}">
                <a16:creationId xmlns:a16="http://schemas.microsoft.com/office/drawing/2014/main" id="{C5FDD650-1973-44A8-923F-6C6025DBEEA1}"/>
              </a:ext>
            </a:extLst>
          </p:cNvPr>
          <p:cNvGraphicFramePr>
            <a:graphicFrameLocks/>
          </p:cNvGraphicFramePr>
          <p:nvPr>
            <p:extLst>
              <p:ext uri="{D42A27DB-BD31-4B8C-83A1-F6EECF244321}">
                <p14:modId xmlns:p14="http://schemas.microsoft.com/office/powerpoint/2010/main" val="822681777"/>
              </p:ext>
            </p:extLst>
          </p:nvPr>
        </p:nvGraphicFramePr>
        <p:xfrm>
          <a:off x="1219987" y="1445777"/>
          <a:ext cx="9648307" cy="2005324"/>
        </p:xfrm>
        <a:graphic>
          <a:graphicData uri="http://schemas.openxmlformats.org/drawingml/2006/table">
            <a:tbl>
              <a:tblPr firstRow="1" bandRow="1">
                <a:tableStyleId>{5FD0F851-EC5A-4D38-B0AD-8093EC10F338}</a:tableStyleId>
              </a:tblPr>
              <a:tblGrid>
                <a:gridCol w="2243337">
                  <a:extLst>
                    <a:ext uri="{9D8B030D-6E8A-4147-A177-3AD203B41FA5}">
                      <a16:colId xmlns:a16="http://schemas.microsoft.com/office/drawing/2014/main" val="4095920800"/>
                    </a:ext>
                  </a:extLst>
                </a:gridCol>
                <a:gridCol w="1636218">
                  <a:extLst>
                    <a:ext uri="{9D8B030D-6E8A-4147-A177-3AD203B41FA5}">
                      <a16:colId xmlns:a16="http://schemas.microsoft.com/office/drawing/2014/main" val="3599076000"/>
                    </a:ext>
                  </a:extLst>
                </a:gridCol>
                <a:gridCol w="1636218">
                  <a:extLst>
                    <a:ext uri="{9D8B030D-6E8A-4147-A177-3AD203B41FA5}">
                      <a16:colId xmlns:a16="http://schemas.microsoft.com/office/drawing/2014/main" val="4042446114"/>
                    </a:ext>
                  </a:extLst>
                </a:gridCol>
                <a:gridCol w="1636218">
                  <a:extLst>
                    <a:ext uri="{9D8B030D-6E8A-4147-A177-3AD203B41FA5}">
                      <a16:colId xmlns:a16="http://schemas.microsoft.com/office/drawing/2014/main" val="1304663705"/>
                    </a:ext>
                  </a:extLst>
                </a:gridCol>
                <a:gridCol w="1636218">
                  <a:extLst>
                    <a:ext uri="{9D8B030D-6E8A-4147-A177-3AD203B41FA5}">
                      <a16:colId xmlns:a16="http://schemas.microsoft.com/office/drawing/2014/main" val="559748700"/>
                    </a:ext>
                  </a:extLst>
                </a:gridCol>
                <a:gridCol w="860098">
                  <a:extLst>
                    <a:ext uri="{9D8B030D-6E8A-4147-A177-3AD203B41FA5}">
                      <a16:colId xmlns:a16="http://schemas.microsoft.com/office/drawing/2014/main" val="1399631183"/>
                    </a:ext>
                  </a:extLst>
                </a:gridCol>
              </a:tblGrid>
              <a:tr h="857186">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2400" b="1" u="none" strike="noStrike" cap="small" baseline="0" dirty="0">
                          <a:solidFill>
                            <a:schemeClr val="accent5">
                              <a:lumMod val="75000"/>
                            </a:schemeClr>
                          </a:solidFill>
                          <a:effectLst/>
                        </a:rPr>
                        <a:t>scénario 2</a:t>
                      </a:r>
                    </a:p>
                    <a:p>
                      <a:pPr algn="ctr" fontAlgn="ctr"/>
                      <a:r>
                        <a:rPr lang="fr-FR" sz="1400" b="1" u="none" strike="noStrike" kern="1200" dirty="0">
                          <a:solidFill>
                            <a:schemeClr val="accent5">
                              <a:lumMod val="75000"/>
                            </a:schemeClr>
                          </a:solidFill>
                          <a:effectLst/>
                          <a:latin typeface="+mn-lt"/>
                          <a:ea typeface="+mn-ea"/>
                          <a:cs typeface="+mn-cs"/>
                        </a:rPr>
                        <a:t>Apparition de symptômes</a:t>
                      </a:r>
                    </a:p>
                    <a:p>
                      <a:pPr algn="ctr" fontAlgn="ctr"/>
                      <a:r>
                        <a:rPr lang="fr-FR" sz="1100" b="1" i="1" dirty="0">
                          <a:solidFill>
                            <a:schemeClr val="accent5">
                              <a:lumMod val="75000"/>
                            </a:schemeClr>
                          </a:solidFill>
                        </a:rPr>
                        <a:t>(points noirs, filaments, etc.)</a:t>
                      </a:r>
                      <a:endParaRPr lang="fr-FR" sz="1100" b="1"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1" u="none" strike="noStrike" dirty="0">
                          <a:solidFill>
                            <a:schemeClr val="tx1">
                              <a:lumMod val="75000"/>
                              <a:lumOff val="25000"/>
                            </a:schemeClr>
                          </a:solidFill>
                          <a:effectLst/>
                        </a:rPr>
                        <a:t>Moyenne</a:t>
                      </a:r>
                      <a:endParaRPr lang="fr-FR" sz="14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1" u="none" strike="noStrike" dirty="0">
                          <a:solidFill>
                            <a:schemeClr val="tx1">
                              <a:lumMod val="75000"/>
                              <a:lumOff val="25000"/>
                            </a:schemeClr>
                          </a:solidFill>
                          <a:effectLst/>
                        </a:rPr>
                        <a:t>Médiane</a:t>
                      </a:r>
                    </a:p>
                    <a:p>
                      <a:pPr algn="ctr" fontAlgn="ctr"/>
                      <a:r>
                        <a:rPr lang="fr-FR" sz="1400" b="1" u="none" strike="noStrike" dirty="0">
                          <a:solidFill>
                            <a:schemeClr val="tx1">
                              <a:lumMod val="75000"/>
                              <a:lumOff val="25000"/>
                            </a:schemeClr>
                          </a:solidFill>
                          <a:effectLst/>
                        </a:rPr>
                        <a:t>(50%)</a:t>
                      </a:r>
                      <a:endParaRPr lang="fr-FR" sz="14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1" u="none" strike="noStrike" dirty="0">
                          <a:solidFill>
                            <a:schemeClr val="tx1">
                              <a:lumMod val="75000"/>
                              <a:lumOff val="25000"/>
                            </a:schemeClr>
                          </a:solidFill>
                          <a:effectLst/>
                        </a:rPr>
                        <a:t>Proportion de RDV obtenus</a:t>
                      </a:r>
                      <a:endParaRPr lang="fr-FR" sz="14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1" u="none" strike="noStrike" kern="1200" dirty="0">
                          <a:solidFill>
                            <a:schemeClr val="tx1">
                              <a:lumMod val="75000"/>
                              <a:lumOff val="25000"/>
                            </a:schemeClr>
                          </a:solidFill>
                          <a:effectLst/>
                        </a:rPr>
                        <a:t>Echecs de rdv</a:t>
                      </a:r>
                      <a:endParaRPr lang="fr-FR" sz="14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extLst>
                  <a:ext uri="{0D108BD9-81ED-4DB2-BD59-A6C34878D82A}">
                    <a16:rowId xmlns:a16="http://schemas.microsoft.com/office/drawing/2014/main" val="677978759"/>
                  </a:ext>
                </a:extLst>
              </a:tr>
              <a:tr h="661295">
                <a:tc>
                  <a:txBody>
                    <a:bodyPr/>
                    <a:lstStyle/>
                    <a:p>
                      <a:pPr algn="ctr" fontAlgn="ctr"/>
                      <a:r>
                        <a:rPr lang="fr-FR" sz="1600" b="1" u="none" strike="noStrike" dirty="0">
                          <a:solidFill>
                            <a:schemeClr val="accent5">
                              <a:lumMod val="75000"/>
                            </a:schemeClr>
                          </a:solidFill>
                          <a:effectLst/>
                        </a:rPr>
                        <a:t>En 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dirty="0">
                          <a:solidFill>
                            <a:schemeClr val="tx1">
                              <a:lumMod val="75000"/>
                              <a:lumOff val="25000"/>
                            </a:schemeClr>
                          </a:solidFill>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dirty="0">
                          <a:solidFill>
                            <a:schemeClr val="tx1">
                              <a:lumMod val="75000"/>
                              <a:lumOff val="25000"/>
                            </a:schemeClr>
                          </a:solidFill>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dirty="0">
                          <a:solidFill>
                            <a:schemeClr val="tx1">
                              <a:lumMod val="75000"/>
                              <a:lumOff val="25000"/>
                            </a:schemeClr>
                          </a:solidFill>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dirty="0">
                          <a:solidFill>
                            <a:schemeClr val="tx1">
                              <a:lumMod val="75000"/>
                              <a:lumOff val="25000"/>
                            </a:schemeClr>
                          </a:solidFill>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400" i="1" u="none" strike="noStrike" kern="1200" dirty="0">
                          <a:solidFill>
                            <a:schemeClr val="accent4"/>
                          </a:solidFill>
                          <a:effectLst/>
                          <a:latin typeface="+mn-lt"/>
                          <a:ea typeface="+mn-ea"/>
                          <a:cs typeface="+mn-cs"/>
                        </a:rPr>
                        <a:t>1 223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57065049"/>
                  </a:ext>
                </a:extLst>
              </a:tr>
              <a:tr h="486843">
                <a:tc>
                  <a:txBody>
                    <a:bodyPr/>
                    <a:lstStyle/>
                    <a:p>
                      <a:pPr algn="ctr" fontAlgn="ctr"/>
                      <a:r>
                        <a:rPr lang="fr-FR" sz="1200" b="1" i="1" u="none" strike="noStrike" dirty="0">
                          <a:solidFill>
                            <a:schemeClr val="accent5">
                              <a:lumMod val="75000"/>
                            </a:schemeClr>
                          </a:solidFill>
                          <a:effectLst/>
                        </a:rPr>
                        <a:t>En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algn="ctr" defTabSz="457200" rtl="0" eaLnBrk="1" fontAlgn="b" latinLnBrk="0" hangingPunct="1"/>
                      <a:r>
                        <a:rPr lang="fr-FR" sz="1400" i="1" u="none" strike="noStrike" kern="1200" dirty="0">
                          <a:solidFill>
                            <a:schemeClr val="accent4"/>
                          </a:solidFill>
                          <a:effectLst/>
                          <a:latin typeface="+mn-lt"/>
                          <a:ea typeface="+mn-ea"/>
                          <a:cs typeface="+mn-cs"/>
                        </a:rPr>
                        <a:t>1 000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085029078"/>
                  </a:ext>
                </a:extLst>
              </a:tr>
            </a:tbl>
          </a:graphicData>
        </a:graphic>
      </p:graphicFrame>
      <p:sp>
        <p:nvSpPr>
          <p:cNvPr id="6" name="Flèche : bas 5">
            <a:extLst>
              <a:ext uri="{FF2B5EF4-FFF2-40B4-BE49-F238E27FC236}">
                <a16:creationId xmlns:a16="http://schemas.microsoft.com/office/drawing/2014/main" id="{FC182F66-27DE-AD90-3EF7-0422D65C3D3A}"/>
              </a:ext>
            </a:extLst>
          </p:cNvPr>
          <p:cNvSpPr/>
          <p:nvPr/>
        </p:nvSpPr>
        <p:spPr>
          <a:xfrm rot="16200000">
            <a:off x="1025046" y="-697103"/>
            <a:ext cx="740298" cy="2472993"/>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Scénario 2</a:t>
            </a:r>
          </a:p>
          <a:p>
            <a:pPr algn="ctr" fontAlgn="ctr"/>
            <a:r>
              <a:rPr lang="fr-FR" sz="1400" b="1" u="none" strike="noStrike" kern="1200" dirty="0">
                <a:solidFill>
                  <a:schemeClr val="bg1"/>
                </a:solidFill>
                <a:effectLst/>
                <a:latin typeface="+mn-lt"/>
                <a:ea typeface="+mn-ea"/>
                <a:cs typeface="+mn-cs"/>
              </a:rPr>
              <a:t>Apparition de symptômes</a:t>
            </a:r>
          </a:p>
        </p:txBody>
      </p:sp>
    </p:spTree>
    <p:extLst>
      <p:ext uri="{BB962C8B-B14F-4D97-AF65-F5344CB8AC3E}">
        <p14:creationId xmlns:p14="http://schemas.microsoft.com/office/powerpoint/2010/main" val="104290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84AAC8-DA9B-40BF-BFAD-8E848A17F3E6}"/>
              </a:ext>
            </a:extLst>
          </p:cNvPr>
          <p:cNvSpPr>
            <a:spLocks noGrp="1"/>
          </p:cNvSpPr>
          <p:nvPr>
            <p:ph type="title"/>
          </p:nvPr>
        </p:nvSpPr>
        <p:spPr>
          <a:xfrm>
            <a:off x="1181374" y="418422"/>
            <a:ext cx="9829252" cy="1107000"/>
          </a:xfrm>
        </p:spPr>
        <p:txBody>
          <a:bodyPr>
            <a:normAutofit fontScale="90000"/>
          </a:bodyPr>
          <a:lstStyle/>
          <a:p>
            <a:pPr algn="ctr"/>
            <a:r>
              <a:rPr lang="fr-FR" sz="2700" dirty="0"/>
              <a:t>Comparaison des études DREES 2018 </a:t>
            </a:r>
            <a:br>
              <a:rPr lang="fr-FR" sz="2700" dirty="0"/>
            </a:br>
            <a:r>
              <a:rPr lang="fr-FR" sz="1600" dirty="0"/>
              <a:t>(terrain 2</a:t>
            </a:r>
            <a:r>
              <a:rPr lang="fr-FR" sz="1600" baseline="30000" dirty="0"/>
              <a:t>e</a:t>
            </a:r>
            <a:r>
              <a:rPr lang="fr-FR" sz="1600" dirty="0"/>
              <a:t> semestre 2016 - 1</a:t>
            </a:r>
            <a:r>
              <a:rPr lang="fr-FR" sz="1600" baseline="30000" dirty="0"/>
              <a:t>er</a:t>
            </a:r>
            <a:r>
              <a:rPr lang="fr-FR" sz="1600" dirty="0"/>
              <a:t> semestre 2017) </a:t>
            </a:r>
            <a:br>
              <a:rPr lang="fr-FR" sz="1600" dirty="0"/>
            </a:br>
            <a:r>
              <a:rPr lang="fr-FR" sz="2700" dirty="0"/>
              <a:t>et CSA </a:t>
            </a:r>
            <a:r>
              <a:rPr lang="mr-IN" sz="2700" dirty="0"/>
              <a:t>–</a:t>
            </a:r>
            <a:r>
              <a:rPr lang="fr-FR" sz="2700" dirty="0"/>
              <a:t> SNOF 2024</a:t>
            </a:r>
          </a:p>
        </p:txBody>
      </p:sp>
      <p:graphicFrame>
        <p:nvGraphicFramePr>
          <p:cNvPr id="5" name="Tableau 4">
            <a:extLst>
              <a:ext uri="{FF2B5EF4-FFF2-40B4-BE49-F238E27FC236}">
                <a16:creationId xmlns:a16="http://schemas.microsoft.com/office/drawing/2014/main" id="{762E99E3-1765-4258-8F63-E7611FB4A355}"/>
              </a:ext>
            </a:extLst>
          </p:cNvPr>
          <p:cNvGraphicFramePr>
            <a:graphicFrameLocks noGrp="1"/>
          </p:cNvGraphicFramePr>
          <p:nvPr>
            <p:extLst>
              <p:ext uri="{D42A27DB-BD31-4B8C-83A1-F6EECF244321}">
                <p14:modId xmlns:p14="http://schemas.microsoft.com/office/powerpoint/2010/main" val="1425168344"/>
              </p:ext>
            </p:extLst>
          </p:nvPr>
        </p:nvGraphicFramePr>
        <p:xfrm>
          <a:off x="856644" y="1922309"/>
          <a:ext cx="10478709" cy="622300"/>
        </p:xfrm>
        <a:graphic>
          <a:graphicData uri="http://schemas.openxmlformats.org/drawingml/2006/table">
            <a:tbl>
              <a:tblPr firstRow="1" bandRow="1"/>
              <a:tblGrid>
                <a:gridCol w="10478709">
                  <a:extLst>
                    <a:ext uri="{9D8B030D-6E8A-4147-A177-3AD203B41FA5}">
                      <a16:colId xmlns:a16="http://schemas.microsoft.com/office/drawing/2014/main" val="20000"/>
                    </a:ext>
                  </a:extLst>
                </a:gridCol>
              </a:tblGrid>
              <a:tr h="118222">
                <a:tc>
                  <a:txBody>
                    <a:bodyPr/>
                    <a:lstStyle/>
                    <a:p>
                      <a:pPr algn="ctr" fontAlgn="ctr"/>
                      <a:r>
                        <a:rPr lang="fr-FR" sz="2000" b="1" i="0" u="none" strike="noStrike" cap="small" baseline="0" dirty="0">
                          <a:solidFill>
                            <a:schemeClr val="accent5">
                              <a:lumMod val="75000"/>
                            </a:schemeClr>
                          </a:solidFill>
                          <a:effectLst/>
                          <a:latin typeface="+mj-lt"/>
                        </a:rPr>
                        <a:t>délais d'attente nationaux médians en ophtalmologie </a:t>
                      </a:r>
                      <a:r>
                        <a:rPr lang="fr-FR" sz="2000" b="1" kern="1200" cap="small" dirty="0">
                          <a:solidFill>
                            <a:schemeClr val="accent5">
                              <a:lumMod val="75000"/>
                            </a:schemeClr>
                          </a:solidFill>
                          <a:latin typeface="+mn-lt"/>
                          <a:ea typeface="+mn-ea"/>
                          <a:cs typeface="+mn-cs"/>
                        </a:rPr>
                        <a:t>selon le motif de la demande </a:t>
                      </a:r>
                    </a:p>
                    <a:p>
                      <a:pPr algn="ctr" fontAlgn="ctr"/>
                      <a:r>
                        <a:rPr lang="fr-FR" sz="2000" b="1" i="0" u="none" strike="noStrike" cap="small" baseline="0" dirty="0">
                          <a:solidFill>
                            <a:schemeClr val="accent5">
                              <a:lumMod val="75000"/>
                            </a:schemeClr>
                          </a:solidFill>
                          <a:effectLst/>
                          <a:latin typeface="+mj-lt"/>
                        </a:rPr>
                        <a:t>(nombre de jours)</a:t>
                      </a:r>
                    </a:p>
                  </a:txBody>
                  <a:tcPr marL="12700" marR="12700" marT="1270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B9C1CC2C-71B9-4CD0-943E-7E38071F0540}"/>
              </a:ext>
            </a:extLst>
          </p:cNvPr>
          <p:cNvGraphicFramePr>
            <a:graphicFrameLocks noGrp="1"/>
          </p:cNvGraphicFramePr>
          <p:nvPr>
            <p:extLst>
              <p:ext uri="{D42A27DB-BD31-4B8C-83A1-F6EECF244321}">
                <p14:modId xmlns:p14="http://schemas.microsoft.com/office/powerpoint/2010/main" val="1784442474"/>
              </p:ext>
            </p:extLst>
          </p:nvPr>
        </p:nvGraphicFramePr>
        <p:xfrm>
          <a:off x="856645" y="2880534"/>
          <a:ext cx="10478709" cy="2164720"/>
        </p:xfrm>
        <a:graphic>
          <a:graphicData uri="http://schemas.openxmlformats.org/drawingml/2006/table">
            <a:tbl>
              <a:tblPr firstRow="1" bandRow="1">
                <a:tableStyleId>{5FD0F851-EC5A-4D38-B0AD-8093EC10F338}</a:tableStyleId>
              </a:tblPr>
              <a:tblGrid>
                <a:gridCol w="2538424">
                  <a:extLst>
                    <a:ext uri="{9D8B030D-6E8A-4147-A177-3AD203B41FA5}">
                      <a16:colId xmlns:a16="http://schemas.microsoft.com/office/drawing/2014/main" val="20000"/>
                    </a:ext>
                  </a:extLst>
                </a:gridCol>
                <a:gridCol w="2700931">
                  <a:extLst>
                    <a:ext uri="{9D8B030D-6E8A-4147-A177-3AD203B41FA5}">
                      <a16:colId xmlns:a16="http://schemas.microsoft.com/office/drawing/2014/main" val="20001"/>
                    </a:ext>
                  </a:extLst>
                </a:gridCol>
                <a:gridCol w="2619677">
                  <a:extLst>
                    <a:ext uri="{9D8B030D-6E8A-4147-A177-3AD203B41FA5}">
                      <a16:colId xmlns:a16="http://schemas.microsoft.com/office/drawing/2014/main" val="20002"/>
                    </a:ext>
                  </a:extLst>
                </a:gridCol>
                <a:gridCol w="2619677">
                  <a:extLst>
                    <a:ext uri="{9D8B030D-6E8A-4147-A177-3AD203B41FA5}">
                      <a16:colId xmlns:a16="http://schemas.microsoft.com/office/drawing/2014/main" val="20003"/>
                    </a:ext>
                  </a:extLst>
                </a:gridCol>
              </a:tblGrid>
              <a:tr h="591253">
                <a:tc>
                  <a:txBody>
                    <a:bodyPr/>
                    <a:lstStyle/>
                    <a:p>
                      <a:pPr marL="0" algn="l" defTabSz="457200" rtl="0" eaLnBrk="1" fontAlgn="ctr" latinLnBrk="0" hangingPunct="1"/>
                      <a:r>
                        <a:rPr lang="fr-FR" sz="1600" b="1" u="none" strike="noStrike" kern="1200" dirty="0">
                          <a:solidFill>
                            <a:schemeClr val="tx1">
                              <a:lumMod val="75000"/>
                              <a:lumOff val="25000"/>
                            </a:schemeClr>
                          </a:solidFill>
                          <a:effectLst/>
                        </a:rPr>
                        <a:t>Études</a:t>
                      </a:r>
                      <a:endParaRPr lang="fr-FR" sz="1600" b="1" i="0" u="none" strike="noStrike" kern="1200" dirty="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algn="ctr" defTabSz="457200" rtl="0" eaLnBrk="1" fontAlgn="ctr" latinLnBrk="0" hangingPunct="1"/>
                      <a:r>
                        <a:rPr lang="fr-FR" sz="1600" b="1" u="none" strike="noStrike" kern="1200" dirty="0">
                          <a:solidFill>
                            <a:schemeClr val="tx1">
                              <a:lumMod val="75000"/>
                              <a:lumOff val="25000"/>
                            </a:schemeClr>
                          </a:solidFill>
                          <a:effectLst/>
                        </a:rPr>
                        <a:t>Apparition ou aggravation de symptôme </a:t>
                      </a:r>
                      <a:r>
                        <a:rPr lang="fr-FR" sz="1400" b="0" u="none" strike="noStrike" kern="1200" dirty="0">
                          <a:solidFill>
                            <a:schemeClr val="tx1">
                              <a:lumMod val="75000"/>
                              <a:lumOff val="25000"/>
                            </a:schemeClr>
                          </a:solidFill>
                          <a:effectLst/>
                        </a:rPr>
                        <a:t>(scénario 2)</a:t>
                      </a:r>
                      <a:endParaRPr lang="fr-FR" sz="1600" b="0" i="0" u="none" strike="noStrike" kern="1200" dirty="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algn="ctr" defTabSz="457200" rtl="0" eaLnBrk="1" fontAlgn="ctr" latinLnBrk="0" hangingPunct="1"/>
                      <a:r>
                        <a:rPr lang="fr-FR" sz="1600" b="1" u="none" strike="noStrike" kern="1200" dirty="0">
                          <a:solidFill>
                            <a:schemeClr val="tx1">
                              <a:lumMod val="75000"/>
                              <a:lumOff val="25000"/>
                            </a:schemeClr>
                          </a:solidFill>
                          <a:effectLst/>
                        </a:rPr>
                        <a:t>Contrôle périodique</a:t>
                      </a:r>
                    </a:p>
                    <a:p>
                      <a:pPr marL="0" algn="ctr" defTabSz="457200" rtl="0" eaLnBrk="1" fontAlgn="ctr" latinLnBrk="0" hangingPunct="1"/>
                      <a:r>
                        <a:rPr lang="fr-FR" sz="1400" b="0" u="none" strike="noStrike" kern="1200" dirty="0">
                          <a:solidFill>
                            <a:schemeClr val="tx1">
                              <a:lumMod val="75000"/>
                              <a:lumOff val="25000"/>
                            </a:schemeClr>
                          </a:solidFill>
                          <a:effectLst/>
                        </a:rPr>
                        <a:t>(scénario 1 + Internet)</a:t>
                      </a:r>
                      <a:endParaRPr lang="fr-FR" sz="1400" b="0" i="0" u="none" strike="noStrike" kern="1200" dirty="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algn="ctr" defTabSz="457200" rtl="0" eaLnBrk="1" fontAlgn="ctr" latinLnBrk="0" hangingPunct="1"/>
                      <a:r>
                        <a:rPr lang="fr-FR" sz="1600" b="1" u="none" strike="noStrike" kern="1200">
                          <a:solidFill>
                            <a:schemeClr val="tx1">
                              <a:lumMod val="75000"/>
                              <a:lumOff val="25000"/>
                            </a:schemeClr>
                          </a:solidFill>
                          <a:effectLst/>
                        </a:rPr>
                        <a:t>Tous motifs confondus</a:t>
                      </a:r>
                    </a:p>
                    <a:p>
                      <a:pPr marL="0" algn="ctr" rtl="0" eaLnBrk="1" fontAlgn="ctr" latinLnBrk="0" hangingPunct="1"/>
                      <a:r>
                        <a:rPr lang="fr-FR" sz="1400" b="0" u="none" strike="noStrike" kern="1200">
                          <a:solidFill>
                            <a:schemeClr val="tx1">
                              <a:lumMod val="75000"/>
                              <a:lumOff val="25000"/>
                            </a:schemeClr>
                          </a:solidFill>
                          <a:effectLst/>
                        </a:rPr>
                        <a:t>(scenarii 1, 2 et Internet)</a:t>
                      </a:r>
                      <a:endParaRPr lang="fr-FR" sz="1400" b="0" i="0" u="none" strike="noStrike" kern="120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extLst>
                  <a:ext uri="{0D108BD9-81ED-4DB2-BD59-A6C34878D82A}">
                    <a16:rowId xmlns:a16="http://schemas.microsoft.com/office/drawing/2014/main" val="10000"/>
                  </a:ext>
                </a:extLst>
              </a:tr>
              <a:tr h="582813">
                <a:tc>
                  <a:txBody>
                    <a:bodyPr/>
                    <a:lstStyle/>
                    <a:p>
                      <a:pPr algn="l" fontAlgn="ctr"/>
                      <a:r>
                        <a:rPr lang="fr-FR" sz="1600" b="1" u="none" strike="noStrike" dirty="0">
                          <a:solidFill>
                            <a:schemeClr val="tx1">
                              <a:lumMod val="75000"/>
                              <a:lumOff val="25000"/>
                            </a:schemeClr>
                          </a:solidFill>
                          <a:effectLst/>
                        </a:rPr>
                        <a:t>DREES 2018 </a:t>
                      </a:r>
                    </a:p>
                    <a:p>
                      <a:pPr algn="l" fontAlgn="ctr"/>
                      <a:r>
                        <a:rPr lang="fr-FR" sz="1400" b="0" u="none" strike="noStrike" dirty="0">
                          <a:solidFill>
                            <a:schemeClr val="tx1">
                              <a:lumMod val="75000"/>
                              <a:lumOff val="25000"/>
                            </a:schemeClr>
                          </a:solidFill>
                          <a:effectLst/>
                        </a:rPr>
                        <a:t>(cohorte patients)</a:t>
                      </a:r>
                      <a:endParaRPr lang="fr-FR" sz="1400" b="0" i="0" u="none" strike="noStrike" dirty="0">
                        <a:solidFill>
                          <a:schemeClr val="tx1">
                            <a:lumMod val="75000"/>
                            <a:lumOff val="25000"/>
                          </a:schemeClr>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is-IS" sz="1600" b="0" u="none" strike="noStrike" kern="1200" dirty="0">
                          <a:solidFill>
                            <a:schemeClr val="tx1">
                              <a:lumMod val="75000"/>
                              <a:lumOff val="25000"/>
                            </a:schemeClr>
                          </a:solidFill>
                          <a:effectLst/>
                        </a:rPr>
                        <a:t>20</a:t>
                      </a:r>
                      <a:endParaRPr lang="is-IS" sz="1600" b="0" i="0" u="none" strike="noStrike" kern="1200" dirty="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is-IS" sz="1600" b="0" u="none" strike="noStrike" kern="1200" dirty="0">
                          <a:solidFill>
                            <a:schemeClr val="tx1">
                              <a:lumMod val="75000"/>
                              <a:lumOff val="25000"/>
                            </a:schemeClr>
                          </a:solidFill>
                          <a:effectLst/>
                        </a:rPr>
                        <a:t>66</a:t>
                      </a:r>
                      <a:endParaRPr lang="is-IS" sz="1600" b="0" i="0" u="none" strike="noStrike" kern="1200" dirty="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is-IS" sz="1600" b="0" u="none" strike="noStrike" kern="1200" dirty="0">
                          <a:solidFill>
                            <a:schemeClr val="tx1">
                              <a:lumMod val="75000"/>
                              <a:lumOff val="25000"/>
                            </a:schemeClr>
                          </a:solidFill>
                          <a:effectLst/>
                        </a:rPr>
                        <a:t>52</a:t>
                      </a:r>
                      <a:endParaRPr lang="is-IS" sz="1600" b="0" i="0" u="none" strike="noStrike" kern="1200" dirty="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8281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600" b="1" u="none" strike="noStrike" dirty="0">
                          <a:solidFill>
                            <a:schemeClr val="tx1">
                              <a:lumMod val="75000"/>
                              <a:lumOff val="25000"/>
                            </a:schemeClr>
                          </a:solidFill>
                          <a:effectLst/>
                        </a:rPr>
                        <a:t>CSA - SNOF 2024</a:t>
                      </a:r>
                      <a:endParaRPr lang="fr-FR" sz="1400" b="0" u="none" strike="noStrike" dirty="0">
                        <a:solidFill>
                          <a:schemeClr val="tx1">
                            <a:lumMod val="75000"/>
                            <a:lumOff val="25000"/>
                          </a:schemeClr>
                        </a:solidFill>
                        <a:effectLs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is-IS" sz="1600" b="0" i="0" u="none" strike="noStrike" kern="1200" dirty="0">
                          <a:solidFill>
                            <a:schemeClr val="tx1">
                              <a:lumMod val="75000"/>
                              <a:lumOff val="25000"/>
                            </a:schemeClr>
                          </a:solidFill>
                          <a:effectLst/>
                          <a:latin typeface="+mn-lt"/>
                          <a:ea typeface="+mn-ea"/>
                          <a:cs typeface="+mn-cs"/>
                        </a:rPr>
                        <a:t>5</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is-IS" sz="1600" b="0" i="0" u="none" strike="noStrike" kern="1200" dirty="0">
                          <a:solidFill>
                            <a:schemeClr val="tx1">
                              <a:lumMod val="75000"/>
                              <a:lumOff val="25000"/>
                            </a:schemeClr>
                          </a:solidFill>
                          <a:effectLst/>
                          <a:latin typeface="+mn-lt"/>
                          <a:ea typeface="+mn-ea"/>
                          <a:cs typeface="+mn-cs"/>
                        </a:rPr>
                        <a:t>19</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600" b="0" i="0" u="none" strike="noStrike" kern="1200" dirty="0">
                          <a:solidFill>
                            <a:schemeClr val="tx1">
                              <a:lumMod val="75000"/>
                              <a:lumOff val="25000"/>
                            </a:schemeClr>
                          </a:solidFill>
                          <a:effectLst/>
                          <a:latin typeface="+mn-lt"/>
                          <a:ea typeface="+mn-ea"/>
                          <a:cs typeface="+mn-cs"/>
                        </a:rPr>
                        <a:t>13</a:t>
                      </a:r>
                      <a:endParaRPr lang="sk-SK" sz="1600" b="0" i="0" u="none" strike="noStrike" kern="1200" dirty="0">
                        <a:solidFill>
                          <a:schemeClr val="tx1">
                            <a:lumMod val="75000"/>
                            <a:lumOff val="25000"/>
                          </a:schemeClr>
                        </a:solidFill>
                        <a:effectLst/>
                        <a:latin typeface="+mn-lt"/>
                        <a:ea typeface="+mn-ea"/>
                        <a:cs typeface="+mn-cs"/>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6240874"/>
                  </a:ext>
                </a:extLst>
              </a:tr>
              <a:tr h="407841">
                <a:tc>
                  <a:txBody>
                    <a:bodyPr/>
                    <a:lstStyle/>
                    <a:p>
                      <a:pPr algn="l" fontAlgn="b"/>
                      <a:r>
                        <a:rPr lang="fr-FR" sz="1600" b="1" u="none" strike="noStrike" dirty="0">
                          <a:solidFill>
                            <a:srgbClr val="21B3E5"/>
                          </a:solidFill>
                          <a:effectLst/>
                        </a:rPr>
                        <a:t>Évolution de 2017 à 2023</a:t>
                      </a:r>
                      <a:endParaRPr lang="fr-FR" sz="1600" b="1" i="1" u="none" strike="noStrike" dirty="0">
                        <a:solidFill>
                          <a:srgbClr val="21B3E5"/>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EF4">
                        <a:alpha val="20000"/>
                      </a:srgbClr>
                    </a:solidFill>
                  </a:tcPr>
                </a:tc>
                <a:tc>
                  <a:txBody>
                    <a:bodyPr/>
                    <a:lstStyle/>
                    <a:p>
                      <a:pPr marL="0" algn="ctr" rtl="0" eaLnBrk="1" fontAlgn="ctr" latinLnBrk="0" hangingPunct="1">
                        <a:spcBef>
                          <a:spcPts val="0"/>
                        </a:spcBef>
                        <a:spcAft>
                          <a:spcPts val="0"/>
                        </a:spcAft>
                      </a:pPr>
                      <a:r>
                        <a:rPr lang="fr-FR" sz="1600" b="1" u="none" strike="noStrike" kern="1200" dirty="0">
                          <a:solidFill>
                            <a:srgbClr val="21B3E5"/>
                          </a:solidFill>
                          <a:effectLst/>
                          <a:latin typeface="+mn-lt"/>
                          <a:ea typeface="+mn-ea"/>
                          <a:cs typeface="+mn-cs"/>
                        </a:rPr>
                        <a:t>-75%</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EF4">
                        <a:alpha val="20000"/>
                      </a:srgbClr>
                    </a:solidFill>
                  </a:tcPr>
                </a:tc>
                <a:tc>
                  <a:txBody>
                    <a:bodyPr/>
                    <a:lstStyle/>
                    <a:p>
                      <a:pPr marL="0" algn="ctr" rtl="0" eaLnBrk="1" fontAlgn="ctr" latinLnBrk="0" hangingPunct="1">
                        <a:spcBef>
                          <a:spcPts val="0"/>
                        </a:spcBef>
                        <a:spcAft>
                          <a:spcPts val="0"/>
                        </a:spcAft>
                      </a:pPr>
                      <a:r>
                        <a:rPr lang="fr-FR" sz="1600" b="1" u="none" strike="noStrike" kern="1200" dirty="0">
                          <a:solidFill>
                            <a:srgbClr val="21B3E5"/>
                          </a:solidFill>
                          <a:effectLst/>
                          <a:latin typeface="+mn-lt"/>
                          <a:ea typeface="+mn-ea"/>
                          <a:cs typeface="+mn-cs"/>
                        </a:rPr>
                        <a:t>-71%</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EF4">
                        <a:alpha val="20000"/>
                      </a:srgbClr>
                    </a:solidFill>
                  </a:tcPr>
                </a:tc>
                <a:tc>
                  <a:txBody>
                    <a:bodyPr/>
                    <a:lstStyle/>
                    <a:p>
                      <a:pPr marL="0" algn="ctr" rtl="0" eaLnBrk="1" fontAlgn="ctr" latinLnBrk="0" hangingPunct="1">
                        <a:spcBef>
                          <a:spcPts val="0"/>
                        </a:spcBef>
                        <a:spcAft>
                          <a:spcPts val="0"/>
                        </a:spcAft>
                      </a:pPr>
                      <a:r>
                        <a:rPr lang="fr-FR" sz="1600" b="1" u="none" strike="noStrike" kern="1200" dirty="0">
                          <a:solidFill>
                            <a:srgbClr val="21B3E5"/>
                          </a:solidFill>
                          <a:effectLst/>
                          <a:latin typeface="+mn-lt"/>
                          <a:ea typeface="+mn-ea"/>
                          <a:cs typeface="+mn-cs"/>
                        </a:rPr>
                        <a:t>-75%</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EF4">
                        <a:alpha val="20000"/>
                      </a:srgbClr>
                    </a:solidFill>
                  </a:tcPr>
                </a:tc>
                <a:extLst>
                  <a:ext uri="{0D108BD9-81ED-4DB2-BD59-A6C34878D82A}">
                    <a16:rowId xmlns:a16="http://schemas.microsoft.com/office/drawing/2014/main" val="10003"/>
                  </a:ext>
                </a:extLst>
              </a:tr>
            </a:tbl>
          </a:graphicData>
        </a:graphic>
      </p:graphicFrame>
      <p:sp>
        <p:nvSpPr>
          <p:cNvPr id="3" name="Espace réservé du numéro de diapositive 2">
            <a:extLst>
              <a:ext uri="{FF2B5EF4-FFF2-40B4-BE49-F238E27FC236}">
                <a16:creationId xmlns:a16="http://schemas.microsoft.com/office/drawing/2014/main" id="{F66237E8-7B2C-4605-869A-480D640F05AA}"/>
              </a:ext>
            </a:extLst>
          </p:cNvPr>
          <p:cNvSpPr>
            <a:spLocks noGrp="1"/>
          </p:cNvSpPr>
          <p:nvPr>
            <p:ph type="sldNum" sz="quarter" idx="12"/>
          </p:nvPr>
        </p:nvSpPr>
        <p:spPr/>
        <p:txBody>
          <a:bodyPr/>
          <a:lstStyle/>
          <a:p>
            <a:fld id="{F428713F-B67B-40CC-85DD-1D86B6204E19}" type="slidenum">
              <a:rPr lang="fr-FR" smtClean="0"/>
              <a:pPr/>
              <a:t>11</a:t>
            </a:fld>
            <a:endParaRPr lang="fr-FR" dirty="0"/>
          </a:p>
        </p:txBody>
      </p:sp>
      <p:sp>
        <p:nvSpPr>
          <p:cNvPr id="10" name="Espace réservé du contenu 7">
            <a:extLst>
              <a:ext uri="{FF2B5EF4-FFF2-40B4-BE49-F238E27FC236}">
                <a16:creationId xmlns:a16="http://schemas.microsoft.com/office/drawing/2014/main" id="{51D4BC62-651B-4051-BDF4-CE9E2573BFBA}"/>
              </a:ext>
            </a:extLst>
          </p:cNvPr>
          <p:cNvSpPr txBox="1">
            <a:spLocks/>
          </p:cNvSpPr>
          <p:nvPr/>
        </p:nvSpPr>
        <p:spPr>
          <a:xfrm>
            <a:off x="856644" y="5319783"/>
            <a:ext cx="10478709" cy="83548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tx2"/>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5"/>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5"/>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1800" dirty="0"/>
              <a:t>Depuis 2017 : une diminution de</a:t>
            </a:r>
            <a:r>
              <a:rPr lang="fr-FR" sz="1800" b="1" dirty="0">
                <a:solidFill>
                  <a:srgbClr val="21B3E5"/>
                </a:solidFill>
              </a:rPr>
              <a:t> de 70% </a:t>
            </a:r>
            <a:r>
              <a:rPr lang="fr-FR" sz="1800" dirty="0"/>
              <a:t>des délais de RDV pour l’ensemble des demandes </a:t>
            </a:r>
            <a:r>
              <a:rPr lang="fr-FR" sz="1400" dirty="0"/>
              <a:t>(scenarii 1, 2 et prise de RDV sur Internet).</a:t>
            </a:r>
            <a:endParaRPr lang="fr-FR" sz="1600" dirty="0"/>
          </a:p>
        </p:txBody>
      </p:sp>
    </p:spTree>
    <p:extLst>
      <p:ext uri="{BB962C8B-B14F-4D97-AF65-F5344CB8AC3E}">
        <p14:creationId xmlns:p14="http://schemas.microsoft.com/office/powerpoint/2010/main" val="350093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BE30EAE2-03A8-4307-BF8F-A000BA5FDA80}"/>
              </a:ext>
            </a:extLst>
          </p:cNvPr>
          <p:cNvGraphicFramePr>
            <a:graphicFrameLocks/>
          </p:cNvGraphicFramePr>
          <p:nvPr>
            <p:extLst>
              <p:ext uri="{D42A27DB-BD31-4B8C-83A1-F6EECF244321}">
                <p14:modId xmlns:p14="http://schemas.microsoft.com/office/powerpoint/2010/main" val="1280314191"/>
              </p:ext>
            </p:extLst>
          </p:nvPr>
        </p:nvGraphicFramePr>
        <p:xfrm>
          <a:off x="617125" y="1080340"/>
          <a:ext cx="9086102" cy="3343544"/>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contenu 2">
            <a:extLst>
              <a:ext uri="{FF2B5EF4-FFF2-40B4-BE49-F238E27FC236}">
                <a16:creationId xmlns:a16="http://schemas.microsoft.com/office/drawing/2014/main" id="{E539CD9A-C076-42B8-A73F-21CBC33CC39C}"/>
              </a:ext>
            </a:extLst>
          </p:cNvPr>
          <p:cNvSpPr>
            <a:spLocks noGrp="1"/>
          </p:cNvSpPr>
          <p:nvPr>
            <p:ph idx="1"/>
          </p:nvPr>
        </p:nvSpPr>
        <p:spPr>
          <a:xfrm>
            <a:off x="617125" y="4581467"/>
            <a:ext cx="9844161" cy="1626711"/>
          </a:xfrm>
          <a:noFill/>
        </p:spPr>
        <p:txBody>
          <a:bodyPr>
            <a:normAutofit/>
          </a:bodyPr>
          <a:lstStyle/>
          <a:p>
            <a:r>
              <a:rPr lang="fr-FR" sz="1600" dirty="0"/>
              <a:t>La probabilité d’obtenir un RDV est proche quel que soit le secteur d’exercice :</a:t>
            </a:r>
          </a:p>
          <a:p>
            <a:pPr lvl="1">
              <a:spcBef>
                <a:spcPts val="600"/>
              </a:spcBef>
            </a:pPr>
            <a:r>
              <a:rPr lang="fr-FR" sz="1400" b="1" cap="small" dirty="0">
                <a:solidFill>
                  <a:schemeClr val="accent5"/>
                </a:solidFill>
              </a:rPr>
              <a:t>scénario 1</a:t>
            </a:r>
            <a:r>
              <a:rPr lang="fr-FR" sz="1400" dirty="0"/>
              <a:t> </a:t>
            </a:r>
            <a:r>
              <a:rPr lang="fr-FR" sz="1400" b="1" dirty="0">
                <a:solidFill>
                  <a:schemeClr val="accent5"/>
                </a:solidFill>
              </a:rPr>
              <a:t>:</a:t>
            </a:r>
            <a:r>
              <a:rPr lang="fr-FR" sz="1400" dirty="0"/>
              <a:t> </a:t>
            </a:r>
            <a:r>
              <a:rPr lang="fr-FR" sz="1600" b="1" dirty="0"/>
              <a:t>71% </a:t>
            </a:r>
            <a:r>
              <a:rPr lang="fr-FR" sz="1600" dirty="0"/>
              <a:t>en secteur 1 et </a:t>
            </a:r>
            <a:r>
              <a:rPr lang="fr-FR" sz="1600" b="1" dirty="0"/>
              <a:t>76% </a:t>
            </a:r>
            <a:r>
              <a:rPr lang="fr-FR" sz="1600" dirty="0"/>
              <a:t>en secteur 2 (écart de 5%),</a:t>
            </a:r>
          </a:p>
          <a:p>
            <a:pPr lvl="1">
              <a:spcBef>
                <a:spcPts val="600"/>
              </a:spcBef>
            </a:pPr>
            <a:r>
              <a:rPr lang="fr-FR" sz="1400" b="1" cap="small" dirty="0">
                <a:solidFill>
                  <a:schemeClr val="accent5"/>
                </a:solidFill>
              </a:rPr>
              <a:t>scénario 2</a:t>
            </a:r>
            <a:r>
              <a:rPr lang="fr-FR" sz="1400" b="1" dirty="0"/>
              <a:t> </a:t>
            </a:r>
            <a:r>
              <a:rPr lang="fr-FR" sz="1400" b="1" dirty="0">
                <a:solidFill>
                  <a:schemeClr val="accent5"/>
                </a:solidFill>
              </a:rPr>
              <a:t>: </a:t>
            </a:r>
            <a:r>
              <a:rPr lang="fr-FR" sz="1600" b="1" dirty="0"/>
              <a:t>39% </a:t>
            </a:r>
            <a:r>
              <a:rPr lang="fr-FR" sz="1600" dirty="0"/>
              <a:t>en secteur 1 et </a:t>
            </a:r>
            <a:r>
              <a:rPr lang="fr-FR" sz="1600" b="1" dirty="0"/>
              <a:t>43% </a:t>
            </a:r>
            <a:r>
              <a:rPr lang="fr-FR" sz="1600" dirty="0"/>
              <a:t>en secteur 2 (écart de 4%).</a:t>
            </a:r>
          </a:p>
          <a:p>
            <a:pPr>
              <a:spcBef>
                <a:spcPts val="1200"/>
              </a:spcBef>
            </a:pPr>
            <a:r>
              <a:rPr lang="fr-FR" sz="1600" b="1" cap="small" dirty="0">
                <a:solidFill>
                  <a:schemeClr val="accent5"/>
                </a:solidFill>
              </a:rPr>
              <a:t>Secteur 1</a:t>
            </a:r>
            <a:r>
              <a:rPr lang="fr-FR" sz="1600" dirty="0">
                <a:solidFill>
                  <a:schemeClr val="accent5"/>
                </a:solidFill>
              </a:rPr>
              <a:t> : </a:t>
            </a:r>
            <a:r>
              <a:rPr lang="fr-FR" sz="1600" b="1" dirty="0">
                <a:solidFill>
                  <a:schemeClr val="accent5"/>
                </a:solidFill>
              </a:rPr>
              <a:t>le travail aidé avec délégations s’est fortement développé </a:t>
            </a:r>
            <a:r>
              <a:rPr lang="fr-FR" sz="1600" dirty="0"/>
              <a:t>: 75</a:t>
            </a:r>
            <a:r>
              <a:rPr lang="fr-FR" sz="1600" dirty="0">
                <a:solidFill>
                  <a:schemeClr val="tx1"/>
                </a:solidFill>
              </a:rPr>
              <a:t>% en 2024 </a:t>
            </a:r>
            <a:r>
              <a:rPr lang="fr-FR" sz="1600" dirty="0"/>
              <a:t>contre 63% en 2019</a:t>
            </a:r>
            <a:r>
              <a:rPr lang="fr-FR" sz="1600" b="1" baseline="50000" dirty="0">
                <a:solidFill>
                  <a:schemeClr val="accent5"/>
                </a:solidFill>
              </a:rPr>
              <a:t>1</a:t>
            </a:r>
            <a:r>
              <a:rPr lang="fr-FR" sz="1600" dirty="0"/>
              <a:t> ce qui se répercute positivement par la </a:t>
            </a:r>
            <a:r>
              <a:rPr lang="fr-FR" sz="1600" b="1" dirty="0">
                <a:solidFill>
                  <a:schemeClr val="accent5"/>
                </a:solidFill>
              </a:rPr>
              <a:t>réduction des délais de 60 à 24 jours en 5 ans !</a:t>
            </a:r>
          </a:p>
        </p:txBody>
      </p:sp>
      <p:sp>
        <p:nvSpPr>
          <p:cNvPr id="6" name="Rectangle 5">
            <a:extLst>
              <a:ext uri="{FF2B5EF4-FFF2-40B4-BE49-F238E27FC236}">
                <a16:creationId xmlns:a16="http://schemas.microsoft.com/office/drawing/2014/main" id="{FC480071-81B1-4077-B271-AD522A012037}"/>
              </a:ext>
            </a:extLst>
          </p:cNvPr>
          <p:cNvSpPr/>
          <p:nvPr/>
        </p:nvSpPr>
        <p:spPr>
          <a:xfrm>
            <a:off x="10342106" y="4994712"/>
            <a:ext cx="1536550" cy="400110"/>
          </a:xfrm>
          <a:prstGeom prst="rect">
            <a:avLst/>
          </a:prstGeom>
          <a:solidFill>
            <a:schemeClr val="accent6">
              <a:lumMod val="20000"/>
              <a:lumOff val="80000"/>
            </a:schemeClr>
          </a:solidFill>
        </p:spPr>
        <p:txBody>
          <a:bodyPr wrap="square">
            <a:spAutoFit/>
          </a:bodyPr>
          <a:lstStyle/>
          <a:p>
            <a:pPr algn="ctr"/>
            <a:r>
              <a:rPr lang="fr-FR" sz="1000" dirty="0">
                <a:solidFill>
                  <a:schemeClr val="accent1">
                    <a:lumMod val="50000"/>
                  </a:schemeClr>
                </a:solidFill>
              </a:rPr>
              <a:t>Pour plus de détails voir Annexe 3</a:t>
            </a:r>
          </a:p>
        </p:txBody>
      </p:sp>
      <p:sp>
        <p:nvSpPr>
          <p:cNvPr id="5" name="Espace réservé du numéro de diapositive 4">
            <a:extLst>
              <a:ext uri="{FF2B5EF4-FFF2-40B4-BE49-F238E27FC236}">
                <a16:creationId xmlns:a16="http://schemas.microsoft.com/office/drawing/2014/main" id="{3189205B-A78C-4B92-B425-431673554DC0}"/>
              </a:ext>
            </a:extLst>
          </p:cNvPr>
          <p:cNvSpPr>
            <a:spLocks noGrp="1"/>
          </p:cNvSpPr>
          <p:nvPr>
            <p:ph type="sldNum" sz="quarter" idx="12"/>
          </p:nvPr>
        </p:nvSpPr>
        <p:spPr/>
        <p:txBody>
          <a:bodyPr/>
          <a:lstStyle/>
          <a:p>
            <a:fld id="{F428713F-B67B-40CC-85DD-1D86B6204E19}" type="slidenum">
              <a:rPr lang="fr-FR" smtClean="0"/>
              <a:pPr/>
              <a:t>12</a:t>
            </a:fld>
            <a:endParaRPr lang="fr-FR" dirty="0"/>
          </a:p>
        </p:txBody>
      </p:sp>
      <p:sp>
        <p:nvSpPr>
          <p:cNvPr id="16" name="ZoneTexte 15">
            <a:extLst>
              <a:ext uri="{FF2B5EF4-FFF2-40B4-BE49-F238E27FC236}">
                <a16:creationId xmlns:a16="http://schemas.microsoft.com/office/drawing/2014/main" id="{8F763818-DFDD-4563-B1E1-0D487AD28FCF}"/>
              </a:ext>
            </a:extLst>
          </p:cNvPr>
          <p:cNvSpPr txBox="1"/>
          <p:nvPr/>
        </p:nvSpPr>
        <p:spPr>
          <a:xfrm>
            <a:off x="617125" y="6281419"/>
            <a:ext cx="4995203" cy="261610"/>
          </a:xfrm>
          <a:prstGeom prst="rect">
            <a:avLst/>
          </a:prstGeom>
          <a:solidFill>
            <a:srgbClr val="F3F9FB"/>
          </a:solidFill>
        </p:spPr>
        <p:txBody>
          <a:bodyPr wrap="square">
            <a:spAutoFit/>
          </a:bodyPr>
          <a:lstStyle/>
          <a:p>
            <a:r>
              <a:rPr lang="fr-FR" sz="1200" b="1" baseline="30000" dirty="0">
                <a:solidFill>
                  <a:schemeClr val="tx1">
                    <a:lumMod val="75000"/>
                    <a:lumOff val="25000"/>
                  </a:schemeClr>
                </a:solidFill>
              </a:rPr>
              <a:t>1</a:t>
            </a:r>
            <a:r>
              <a:rPr lang="fr-FR" sz="1100" dirty="0">
                <a:solidFill>
                  <a:schemeClr val="tx1">
                    <a:lumMod val="75000"/>
                    <a:lumOff val="25000"/>
                  </a:schemeClr>
                </a:solidFill>
              </a:rPr>
              <a:t> https://www.snof.org/2021-ophtalmologistes-accelerarion-du-travail-aide</a:t>
            </a:r>
          </a:p>
        </p:txBody>
      </p:sp>
      <p:grpSp>
        <p:nvGrpSpPr>
          <p:cNvPr id="15" name="Groupe 14">
            <a:extLst>
              <a:ext uri="{FF2B5EF4-FFF2-40B4-BE49-F238E27FC236}">
                <a16:creationId xmlns:a16="http://schemas.microsoft.com/office/drawing/2014/main" id="{E68167F4-15EC-98A2-3EB5-EA16E0281A60}"/>
              </a:ext>
            </a:extLst>
          </p:cNvPr>
          <p:cNvGrpSpPr/>
          <p:nvPr/>
        </p:nvGrpSpPr>
        <p:grpSpPr>
          <a:xfrm>
            <a:off x="5027050" y="3166579"/>
            <a:ext cx="597708" cy="636548"/>
            <a:chOff x="4604459" y="3059668"/>
            <a:chExt cx="597708" cy="636548"/>
          </a:xfrm>
        </p:grpSpPr>
        <p:sp>
          <p:nvSpPr>
            <p:cNvPr id="13" name="ZoneTexte 12">
              <a:extLst>
                <a:ext uri="{FF2B5EF4-FFF2-40B4-BE49-F238E27FC236}">
                  <a16:creationId xmlns:a16="http://schemas.microsoft.com/office/drawing/2014/main" id="{1AC14D1F-E761-4701-A90A-345A0FAB5F41}"/>
                </a:ext>
              </a:extLst>
            </p:cNvPr>
            <p:cNvSpPr txBox="1"/>
            <p:nvPr/>
          </p:nvSpPr>
          <p:spPr>
            <a:xfrm>
              <a:off x="4604459" y="3059668"/>
              <a:ext cx="512156" cy="253916"/>
            </a:xfrm>
            <a:prstGeom prst="rect">
              <a:avLst/>
            </a:prstGeom>
            <a:noFill/>
          </p:spPr>
          <p:txBody>
            <a:bodyPr wrap="square" rtlCol="0">
              <a:spAutoFit/>
            </a:bodyPr>
            <a:lstStyle>
              <a:defPPr>
                <a:defRPr lang="en-US"/>
              </a:defPPr>
              <a:lvl1pPr>
                <a:defRPr sz="1200">
                  <a:solidFill>
                    <a:schemeClr val="accent4"/>
                  </a:solidFill>
                </a:defRPr>
              </a:lvl1pPr>
            </a:lstStyle>
            <a:p>
              <a:r>
                <a:rPr lang="fr-FR" sz="1050" dirty="0"/>
                <a:t>(11)</a:t>
              </a:r>
            </a:p>
          </p:txBody>
        </p:sp>
        <p:sp>
          <p:nvSpPr>
            <p:cNvPr id="14" name="ZoneTexte 13">
              <a:extLst>
                <a:ext uri="{FF2B5EF4-FFF2-40B4-BE49-F238E27FC236}">
                  <a16:creationId xmlns:a16="http://schemas.microsoft.com/office/drawing/2014/main" id="{BA06391E-3C1F-4641-876B-01604E0A7C52}"/>
                </a:ext>
              </a:extLst>
            </p:cNvPr>
            <p:cNvSpPr txBox="1"/>
            <p:nvPr/>
          </p:nvSpPr>
          <p:spPr>
            <a:xfrm>
              <a:off x="4690011" y="3442300"/>
              <a:ext cx="512156" cy="253916"/>
            </a:xfrm>
            <a:prstGeom prst="rect">
              <a:avLst/>
            </a:prstGeom>
            <a:noFill/>
          </p:spPr>
          <p:txBody>
            <a:bodyPr wrap="square" rtlCol="0">
              <a:spAutoFit/>
            </a:bodyPr>
            <a:lstStyle>
              <a:defPPr>
                <a:defRPr lang="en-US"/>
              </a:defPPr>
              <a:lvl1pPr>
                <a:defRPr sz="1200">
                  <a:solidFill>
                    <a:schemeClr val="accent4"/>
                  </a:solidFill>
                </a:defRPr>
              </a:lvl1pPr>
            </a:lstStyle>
            <a:p>
              <a:r>
                <a:rPr lang="fr-FR" sz="1050" dirty="0"/>
                <a:t>(10)</a:t>
              </a:r>
            </a:p>
          </p:txBody>
        </p:sp>
      </p:grpSp>
      <p:sp>
        <p:nvSpPr>
          <p:cNvPr id="10" name="ZoneTexte 9">
            <a:extLst>
              <a:ext uri="{FF2B5EF4-FFF2-40B4-BE49-F238E27FC236}">
                <a16:creationId xmlns:a16="http://schemas.microsoft.com/office/drawing/2014/main" id="{EFF28661-0DC6-0C12-CD78-12690837B810}"/>
              </a:ext>
            </a:extLst>
          </p:cNvPr>
          <p:cNvSpPr txBox="1"/>
          <p:nvPr/>
        </p:nvSpPr>
        <p:spPr>
          <a:xfrm>
            <a:off x="9874809" y="1908453"/>
            <a:ext cx="2258492" cy="1163892"/>
          </a:xfrm>
          <a:prstGeom prst="rect">
            <a:avLst/>
          </a:prstGeom>
          <a:noFill/>
        </p:spPr>
        <p:txBody>
          <a:bodyPr wrap="square">
            <a:spAutoFit/>
          </a:bodyPr>
          <a:lstStyle/>
          <a:p>
            <a:r>
              <a:rPr lang="fr-FR" sz="1400" b="1" kern="0" dirty="0">
                <a:solidFill>
                  <a:schemeClr val="accent5"/>
                </a:solidFill>
              </a:rPr>
              <a:t>Scénario 1 : </a:t>
            </a:r>
            <a:r>
              <a:rPr lang="fr-FR" sz="1400" b="1" kern="0" dirty="0"/>
              <a:t>L’écart entre les secteurs 1 et 2 s’est fortement réduit : </a:t>
            </a:r>
            <a:r>
              <a:rPr lang="fr-FR" sz="1400" b="1" kern="0" dirty="0">
                <a:solidFill>
                  <a:schemeClr val="accent5"/>
                </a:solidFill>
              </a:rPr>
              <a:t>3 jours (au lieu de 24 en 2019).</a:t>
            </a:r>
          </a:p>
        </p:txBody>
      </p:sp>
      <p:cxnSp>
        <p:nvCxnSpPr>
          <p:cNvPr id="18" name="Connecteur droit avec flèche 17">
            <a:extLst>
              <a:ext uri="{FF2B5EF4-FFF2-40B4-BE49-F238E27FC236}">
                <a16:creationId xmlns:a16="http://schemas.microsoft.com/office/drawing/2014/main" id="{FF7156B0-34DD-2212-9E0C-717DFAA97635}"/>
              </a:ext>
            </a:extLst>
          </p:cNvPr>
          <p:cNvCxnSpPr>
            <a:cxnSpLocks/>
          </p:cNvCxnSpPr>
          <p:nvPr/>
        </p:nvCxnSpPr>
        <p:spPr>
          <a:xfrm flipH="1">
            <a:off x="7974525" y="2308195"/>
            <a:ext cx="1802773"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
        <p:nvSpPr>
          <p:cNvPr id="4" name="Flèche : bas 3">
            <a:extLst>
              <a:ext uri="{FF2B5EF4-FFF2-40B4-BE49-F238E27FC236}">
                <a16:creationId xmlns:a16="http://schemas.microsoft.com/office/drawing/2014/main" id="{E596AC51-FF0C-2D98-803C-D862346584AB}"/>
              </a:ext>
            </a:extLst>
          </p:cNvPr>
          <p:cNvSpPr/>
          <p:nvPr/>
        </p:nvSpPr>
        <p:spPr>
          <a:xfrm rot="16200000">
            <a:off x="1043633" y="-715687"/>
            <a:ext cx="740298" cy="251016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Quel délai selon le </a:t>
            </a:r>
            <a:r>
              <a:rPr lang="fr-FR" sz="2400" b="1" u="sng" dirty="0">
                <a:solidFill>
                  <a:schemeClr val="bg1"/>
                </a:solidFill>
              </a:rPr>
              <a:t>secteur</a:t>
            </a:r>
            <a:r>
              <a:rPr lang="fr-FR" sz="2000" b="1" u="sng" dirty="0">
                <a:solidFill>
                  <a:schemeClr val="bg1"/>
                </a:solidFill>
              </a:rPr>
              <a:t> </a:t>
            </a:r>
            <a:r>
              <a:rPr lang="fr-FR" sz="2000" b="1" dirty="0">
                <a:solidFill>
                  <a:schemeClr val="bg1"/>
                </a:solidFill>
              </a:rPr>
              <a:t>?</a:t>
            </a:r>
            <a:endParaRPr lang="fr-FR" sz="1400" b="1" u="none" strike="noStrike" kern="1200" dirty="0">
              <a:solidFill>
                <a:schemeClr val="bg1"/>
              </a:solidFill>
              <a:effectLst/>
              <a:latin typeface="+mn-lt"/>
              <a:ea typeface="+mn-ea"/>
              <a:cs typeface="+mn-cs"/>
            </a:endParaRPr>
          </a:p>
        </p:txBody>
      </p:sp>
      <p:sp>
        <p:nvSpPr>
          <p:cNvPr id="2" name="ZoneTexte 10">
            <a:extLst>
              <a:ext uri="{FF2B5EF4-FFF2-40B4-BE49-F238E27FC236}">
                <a16:creationId xmlns:a16="http://schemas.microsoft.com/office/drawing/2014/main" id="{91C49F06-09DD-D7C0-7165-2376EB2D0424}"/>
              </a:ext>
            </a:extLst>
          </p:cNvPr>
          <p:cNvSpPr txBox="1"/>
          <p:nvPr/>
        </p:nvSpPr>
        <p:spPr>
          <a:xfrm>
            <a:off x="7933392" y="1940029"/>
            <a:ext cx="184390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dirty="0"/>
              <a:t>(60J en 2019, 33J en 2022)</a:t>
            </a:r>
          </a:p>
        </p:txBody>
      </p:sp>
      <p:sp>
        <p:nvSpPr>
          <p:cNvPr id="17" name="ZoneTexte 10">
            <a:extLst>
              <a:ext uri="{FF2B5EF4-FFF2-40B4-BE49-F238E27FC236}">
                <a16:creationId xmlns:a16="http://schemas.microsoft.com/office/drawing/2014/main" id="{A5D4D20E-7F5B-4AF7-D5CB-D40AF961D6B4}"/>
              </a:ext>
            </a:extLst>
          </p:cNvPr>
          <p:cNvSpPr txBox="1"/>
          <p:nvPr/>
        </p:nvSpPr>
        <p:spPr>
          <a:xfrm>
            <a:off x="7515332" y="2351528"/>
            <a:ext cx="184390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dirty="0"/>
              <a:t>(36J en 2019, 29J en 2022)</a:t>
            </a:r>
          </a:p>
        </p:txBody>
      </p:sp>
      <p:sp>
        <p:nvSpPr>
          <p:cNvPr id="19" name="ZoneTexte 18">
            <a:extLst>
              <a:ext uri="{FF2B5EF4-FFF2-40B4-BE49-F238E27FC236}">
                <a16:creationId xmlns:a16="http://schemas.microsoft.com/office/drawing/2014/main" id="{2EE72EA2-1CC0-6A68-868E-DA7A9B1A3D96}"/>
              </a:ext>
            </a:extLst>
          </p:cNvPr>
          <p:cNvSpPr txBox="1"/>
          <p:nvPr/>
        </p:nvSpPr>
        <p:spPr>
          <a:xfrm>
            <a:off x="7235885" y="679545"/>
            <a:ext cx="2467342" cy="369332"/>
          </a:xfrm>
          <a:prstGeom prst="rect">
            <a:avLst/>
          </a:prstGeom>
          <a:noFill/>
        </p:spPr>
        <p:txBody>
          <a:bodyPr wrap="none" rtlCol="0">
            <a:spAutoFit/>
          </a:bodyPr>
          <a:lstStyle/>
          <a:p>
            <a:r>
              <a:rPr lang="fr-FR" dirty="0"/>
              <a:t>Enquête téléphonique</a:t>
            </a:r>
          </a:p>
        </p:txBody>
      </p:sp>
    </p:spTree>
    <p:extLst>
      <p:ext uri="{BB962C8B-B14F-4D97-AF65-F5344CB8AC3E}">
        <p14:creationId xmlns:p14="http://schemas.microsoft.com/office/powerpoint/2010/main" val="252671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74878875-039C-4E0E-9279-3E6D75A1C654}"/>
              </a:ext>
            </a:extLst>
          </p:cNvPr>
          <p:cNvGraphicFramePr>
            <a:graphicFrameLocks/>
          </p:cNvGraphicFramePr>
          <p:nvPr>
            <p:extLst>
              <p:ext uri="{D42A27DB-BD31-4B8C-83A1-F6EECF244321}">
                <p14:modId xmlns:p14="http://schemas.microsoft.com/office/powerpoint/2010/main" val="4071113608"/>
              </p:ext>
            </p:extLst>
          </p:nvPr>
        </p:nvGraphicFramePr>
        <p:xfrm>
          <a:off x="1511761" y="1137064"/>
          <a:ext cx="9168477" cy="438256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contenu 2">
            <a:extLst>
              <a:ext uri="{FF2B5EF4-FFF2-40B4-BE49-F238E27FC236}">
                <a16:creationId xmlns:a16="http://schemas.microsoft.com/office/drawing/2014/main" id="{E539CD9A-C076-42B8-A73F-21CBC33CC39C}"/>
              </a:ext>
            </a:extLst>
          </p:cNvPr>
          <p:cNvSpPr>
            <a:spLocks noGrp="1"/>
          </p:cNvSpPr>
          <p:nvPr>
            <p:ph idx="1"/>
          </p:nvPr>
        </p:nvSpPr>
        <p:spPr>
          <a:xfrm>
            <a:off x="1511761" y="5689165"/>
            <a:ext cx="9168477" cy="772163"/>
          </a:xfrm>
          <a:noFill/>
        </p:spPr>
        <p:txBody>
          <a:bodyPr>
            <a:normAutofit/>
          </a:bodyPr>
          <a:lstStyle/>
          <a:p>
            <a:r>
              <a:rPr lang="fr-FR" sz="1800" b="1" cap="small" dirty="0">
                <a:solidFill>
                  <a:schemeClr val="accent5"/>
                </a:solidFill>
              </a:rPr>
              <a:t>Scénario 1 </a:t>
            </a:r>
            <a:r>
              <a:rPr lang="fr-FR" sz="1800" dirty="0"/>
              <a:t>: des délais un peu plus courts si l’ophtalmologiste exerce seul. </a:t>
            </a:r>
          </a:p>
          <a:p>
            <a:r>
              <a:rPr lang="fr-FR" sz="1800" b="1" cap="small" dirty="0">
                <a:solidFill>
                  <a:schemeClr val="accent5"/>
                </a:solidFill>
              </a:rPr>
              <a:t>Scénario 2</a:t>
            </a:r>
            <a:r>
              <a:rPr lang="fr-FR" sz="1800" dirty="0">
                <a:solidFill>
                  <a:schemeClr val="accent5"/>
                </a:solidFill>
              </a:rPr>
              <a:t> </a:t>
            </a:r>
            <a:r>
              <a:rPr lang="fr-FR" sz="1800" dirty="0"/>
              <a:t>: pas de différences selon le mode d’exercice. </a:t>
            </a:r>
          </a:p>
        </p:txBody>
      </p:sp>
      <p:sp>
        <p:nvSpPr>
          <p:cNvPr id="7" name="Rectangle 6">
            <a:extLst>
              <a:ext uri="{FF2B5EF4-FFF2-40B4-BE49-F238E27FC236}">
                <a16:creationId xmlns:a16="http://schemas.microsoft.com/office/drawing/2014/main" id="{4FDB5EFF-55CB-418E-B574-1F1ACE0519A8}"/>
              </a:ext>
            </a:extLst>
          </p:cNvPr>
          <p:cNvSpPr/>
          <p:nvPr/>
        </p:nvSpPr>
        <p:spPr>
          <a:xfrm>
            <a:off x="9763787" y="6031442"/>
            <a:ext cx="1412480"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 4</a:t>
            </a:r>
          </a:p>
        </p:txBody>
      </p:sp>
      <p:sp>
        <p:nvSpPr>
          <p:cNvPr id="5" name="Espace réservé du numéro de diapositive 4">
            <a:extLst>
              <a:ext uri="{FF2B5EF4-FFF2-40B4-BE49-F238E27FC236}">
                <a16:creationId xmlns:a16="http://schemas.microsoft.com/office/drawing/2014/main" id="{836614A4-A5FA-4DBE-B7C2-2D461FCF230F}"/>
              </a:ext>
            </a:extLst>
          </p:cNvPr>
          <p:cNvSpPr>
            <a:spLocks noGrp="1"/>
          </p:cNvSpPr>
          <p:nvPr>
            <p:ph type="sldNum" sz="quarter" idx="12"/>
          </p:nvPr>
        </p:nvSpPr>
        <p:spPr/>
        <p:txBody>
          <a:bodyPr/>
          <a:lstStyle/>
          <a:p>
            <a:fld id="{F428713F-B67B-40CC-85DD-1D86B6204E19}" type="slidenum">
              <a:rPr lang="fr-FR" smtClean="0"/>
              <a:pPr/>
              <a:t>13</a:t>
            </a:fld>
            <a:endParaRPr lang="fr-FR" dirty="0"/>
          </a:p>
        </p:txBody>
      </p:sp>
      <p:sp>
        <p:nvSpPr>
          <p:cNvPr id="4" name="Flèche : bas 3">
            <a:extLst>
              <a:ext uri="{FF2B5EF4-FFF2-40B4-BE49-F238E27FC236}">
                <a16:creationId xmlns:a16="http://schemas.microsoft.com/office/drawing/2014/main" id="{5E7A19D3-5F00-222D-4A5A-F6B569DEEDDC}"/>
              </a:ext>
            </a:extLst>
          </p:cNvPr>
          <p:cNvSpPr/>
          <p:nvPr/>
        </p:nvSpPr>
        <p:spPr>
          <a:xfrm rot="16200000">
            <a:off x="1393955" y="-977634"/>
            <a:ext cx="740298" cy="306049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r>
              <a:rPr lang="fr-FR" sz="2000" b="1" dirty="0">
                <a:solidFill>
                  <a:schemeClr val="bg1"/>
                </a:solidFill>
              </a:rPr>
              <a:t>Quel délai selon le       </a:t>
            </a:r>
            <a:r>
              <a:rPr lang="fr-FR" sz="2400" b="1" u="sng" dirty="0">
                <a:solidFill>
                  <a:schemeClr val="bg1"/>
                </a:solidFill>
              </a:rPr>
              <a:t>mode d’exercice</a:t>
            </a:r>
            <a:r>
              <a:rPr lang="fr-FR" sz="2400" b="1" dirty="0">
                <a:solidFill>
                  <a:schemeClr val="bg1"/>
                </a:solidFill>
              </a:rPr>
              <a:t> </a:t>
            </a:r>
            <a:r>
              <a:rPr lang="fr-FR" sz="2000" b="1" dirty="0">
                <a:solidFill>
                  <a:schemeClr val="bg1"/>
                </a:solidFill>
              </a:rPr>
              <a:t>?</a:t>
            </a:r>
            <a:endParaRPr lang="fr-FR" sz="1400" b="1" u="none" strike="noStrike" kern="1200" dirty="0">
              <a:solidFill>
                <a:schemeClr val="bg1"/>
              </a:solidFill>
              <a:effectLst/>
              <a:latin typeface="+mn-lt"/>
              <a:ea typeface="+mn-ea"/>
              <a:cs typeface="+mn-cs"/>
            </a:endParaRPr>
          </a:p>
        </p:txBody>
      </p:sp>
      <p:sp>
        <p:nvSpPr>
          <p:cNvPr id="10" name="ZoneTexte 3">
            <a:extLst>
              <a:ext uri="{FF2B5EF4-FFF2-40B4-BE49-F238E27FC236}">
                <a16:creationId xmlns:a16="http://schemas.microsoft.com/office/drawing/2014/main" id="{6BF2266C-9089-04FF-C26D-57A48B303D70}"/>
              </a:ext>
            </a:extLst>
          </p:cNvPr>
          <p:cNvSpPr txBox="1"/>
          <p:nvPr/>
        </p:nvSpPr>
        <p:spPr>
          <a:xfrm>
            <a:off x="5130504" y="3853081"/>
            <a:ext cx="11559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dirty="0">
                <a:solidFill>
                  <a:srgbClr val="7030A0"/>
                </a:solidFill>
              </a:rPr>
              <a:t>(11J en 2019)</a:t>
            </a:r>
          </a:p>
        </p:txBody>
      </p:sp>
      <p:sp>
        <p:nvSpPr>
          <p:cNvPr id="11" name="ZoneTexte 3">
            <a:extLst>
              <a:ext uri="{FF2B5EF4-FFF2-40B4-BE49-F238E27FC236}">
                <a16:creationId xmlns:a16="http://schemas.microsoft.com/office/drawing/2014/main" id="{08A64621-7859-8B06-F27D-95F6D0DBFEF0}"/>
              </a:ext>
            </a:extLst>
          </p:cNvPr>
          <p:cNvSpPr txBox="1"/>
          <p:nvPr/>
        </p:nvSpPr>
        <p:spPr>
          <a:xfrm>
            <a:off x="5130504" y="4363433"/>
            <a:ext cx="115599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dirty="0">
                <a:solidFill>
                  <a:srgbClr val="7030A0"/>
                </a:solidFill>
              </a:rPr>
              <a:t>(9J en 2019)</a:t>
            </a:r>
          </a:p>
        </p:txBody>
      </p:sp>
      <p:sp>
        <p:nvSpPr>
          <p:cNvPr id="8" name="ZoneTexte 10">
            <a:extLst>
              <a:ext uri="{FF2B5EF4-FFF2-40B4-BE49-F238E27FC236}">
                <a16:creationId xmlns:a16="http://schemas.microsoft.com/office/drawing/2014/main" id="{7A6B9367-0DCA-C4C6-68CF-FF6046C56FA5}"/>
              </a:ext>
            </a:extLst>
          </p:cNvPr>
          <p:cNvSpPr txBox="1"/>
          <p:nvPr/>
        </p:nvSpPr>
        <p:spPr>
          <a:xfrm>
            <a:off x="8053728" y="2268124"/>
            <a:ext cx="184390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dirty="0"/>
              <a:t>(41J en 2019, 28J en 2022)</a:t>
            </a:r>
          </a:p>
        </p:txBody>
      </p:sp>
      <p:sp>
        <p:nvSpPr>
          <p:cNvPr id="9" name="ZoneTexte 10">
            <a:extLst>
              <a:ext uri="{FF2B5EF4-FFF2-40B4-BE49-F238E27FC236}">
                <a16:creationId xmlns:a16="http://schemas.microsoft.com/office/drawing/2014/main" id="{95771C13-2815-397B-9F08-9A13D688B643}"/>
              </a:ext>
            </a:extLst>
          </p:cNvPr>
          <p:cNvSpPr txBox="1"/>
          <p:nvPr/>
        </p:nvSpPr>
        <p:spPr>
          <a:xfrm>
            <a:off x="8626121" y="2772537"/>
            <a:ext cx="184390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dirty="0"/>
              <a:t>(47J en 2019, 34J en 2022)</a:t>
            </a:r>
          </a:p>
        </p:txBody>
      </p:sp>
      <p:sp>
        <p:nvSpPr>
          <p:cNvPr id="15" name="ZoneTexte 14">
            <a:extLst>
              <a:ext uri="{FF2B5EF4-FFF2-40B4-BE49-F238E27FC236}">
                <a16:creationId xmlns:a16="http://schemas.microsoft.com/office/drawing/2014/main" id="{41AC9795-E88D-D37A-4BAA-94B38C2B79D4}"/>
              </a:ext>
            </a:extLst>
          </p:cNvPr>
          <p:cNvSpPr txBox="1"/>
          <p:nvPr/>
        </p:nvSpPr>
        <p:spPr>
          <a:xfrm>
            <a:off x="8314403" y="782861"/>
            <a:ext cx="2467342" cy="369332"/>
          </a:xfrm>
          <a:prstGeom prst="rect">
            <a:avLst/>
          </a:prstGeom>
          <a:noFill/>
        </p:spPr>
        <p:txBody>
          <a:bodyPr wrap="none" rtlCol="0">
            <a:spAutoFit/>
          </a:bodyPr>
          <a:lstStyle/>
          <a:p>
            <a:r>
              <a:rPr lang="fr-FR" dirty="0"/>
              <a:t>Enquête téléphonique</a:t>
            </a:r>
          </a:p>
        </p:txBody>
      </p:sp>
    </p:spTree>
    <p:extLst>
      <p:ext uri="{BB962C8B-B14F-4D97-AF65-F5344CB8AC3E}">
        <p14:creationId xmlns:p14="http://schemas.microsoft.com/office/powerpoint/2010/main" val="222738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8332" y="289461"/>
            <a:ext cx="8836181" cy="600364"/>
          </a:xfrm>
        </p:spPr>
        <p:txBody>
          <a:bodyPr>
            <a:normAutofit/>
          </a:bodyPr>
          <a:lstStyle/>
          <a:p>
            <a:r>
              <a:rPr lang="fr-FR" sz="2400" dirty="0"/>
              <a:t>Selon les scenarii</a:t>
            </a:r>
          </a:p>
        </p:txBody>
      </p:sp>
      <p:sp>
        <p:nvSpPr>
          <p:cNvPr id="3" name="Espace réservé du contenu 2"/>
          <p:cNvSpPr>
            <a:spLocks noGrp="1"/>
          </p:cNvSpPr>
          <p:nvPr>
            <p:ph idx="1"/>
          </p:nvPr>
        </p:nvSpPr>
        <p:spPr>
          <a:xfrm>
            <a:off x="1035675" y="4831746"/>
            <a:ext cx="5060325" cy="983826"/>
          </a:xfrm>
        </p:spPr>
        <p:txBody>
          <a:bodyPr vert="horz" lIns="91440" tIns="45720" rIns="91440" bIns="45720" rtlCol="0" anchor="t">
            <a:normAutofit/>
          </a:bodyPr>
          <a:lstStyle/>
          <a:p>
            <a:pPr>
              <a:lnSpc>
                <a:spcPct val="110000"/>
              </a:lnSpc>
              <a:spcAft>
                <a:spcPts val="1200"/>
              </a:spcAft>
            </a:pPr>
            <a:r>
              <a:rPr lang="fr-FR" sz="1700" dirty="0"/>
              <a:t>La proportion de patients renvoyés sur Internet, tous scenarii confondus, est revenue à la valeur de 2019, environ </a:t>
            </a:r>
            <a:r>
              <a:rPr lang="fr-FR" sz="1700" b="1" dirty="0">
                <a:solidFill>
                  <a:schemeClr val="accent5"/>
                </a:solidFill>
              </a:rPr>
              <a:t>10%</a:t>
            </a:r>
            <a:r>
              <a:rPr lang="fr-FR" sz="1700" dirty="0"/>
              <a:t>. </a:t>
            </a:r>
            <a:endParaRPr lang="fr-FR" sz="1700" i="1" dirty="0"/>
          </a:p>
        </p:txBody>
      </p:sp>
      <p:sp>
        <p:nvSpPr>
          <p:cNvPr id="4" name="Espace réservé du numéro de diapositive 3">
            <a:extLst>
              <a:ext uri="{FF2B5EF4-FFF2-40B4-BE49-F238E27FC236}">
                <a16:creationId xmlns:a16="http://schemas.microsoft.com/office/drawing/2014/main" id="{01386881-6821-4488-9C27-54E0A490287C}"/>
              </a:ext>
            </a:extLst>
          </p:cNvPr>
          <p:cNvSpPr>
            <a:spLocks noGrp="1"/>
          </p:cNvSpPr>
          <p:nvPr>
            <p:ph type="sldNum" sz="quarter" idx="12"/>
          </p:nvPr>
        </p:nvSpPr>
        <p:spPr/>
        <p:txBody>
          <a:bodyPr/>
          <a:lstStyle/>
          <a:p>
            <a:fld id="{F428713F-B67B-40CC-85DD-1D86B6204E19}" type="slidenum">
              <a:rPr lang="fr-FR" smtClean="0"/>
              <a:pPr/>
              <a:t>14</a:t>
            </a:fld>
            <a:endParaRPr lang="fr-FR" dirty="0"/>
          </a:p>
        </p:txBody>
      </p:sp>
      <p:graphicFrame>
        <p:nvGraphicFramePr>
          <p:cNvPr id="6" name="Tableau 5">
            <a:extLst>
              <a:ext uri="{FF2B5EF4-FFF2-40B4-BE49-F238E27FC236}">
                <a16:creationId xmlns:a16="http://schemas.microsoft.com/office/drawing/2014/main" id="{38E65904-0D3B-42A8-A03D-F0C6ADDDC62D}"/>
              </a:ext>
            </a:extLst>
          </p:cNvPr>
          <p:cNvGraphicFramePr>
            <a:graphicFrameLocks noGrp="1"/>
          </p:cNvGraphicFramePr>
          <p:nvPr>
            <p:extLst>
              <p:ext uri="{D42A27DB-BD31-4B8C-83A1-F6EECF244321}">
                <p14:modId xmlns:p14="http://schemas.microsoft.com/office/powerpoint/2010/main" val="2859561982"/>
              </p:ext>
            </p:extLst>
          </p:nvPr>
        </p:nvGraphicFramePr>
        <p:xfrm>
          <a:off x="1035675" y="1148205"/>
          <a:ext cx="10120650" cy="3078367"/>
        </p:xfrm>
        <a:graphic>
          <a:graphicData uri="http://schemas.openxmlformats.org/drawingml/2006/table">
            <a:tbl>
              <a:tblPr firstRow="1">
                <a:tableStyleId>{5FD0F851-EC5A-4D38-B0AD-8093EC10F338}</a:tableStyleId>
              </a:tblPr>
              <a:tblGrid>
                <a:gridCol w="4504235">
                  <a:extLst>
                    <a:ext uri="{9D8B030D-6E8A-4147-A177-3AD203B41FA5}">
                      <a16:colId xmlns:a16="http://schemas.microsoft.com/office/drawing/2014/main" val="816352556"/>
                    </a:ext>
                  </a:extLst>
                </a:gridCol>
                <a:gridCol w="2320672">
                  <a:extLst>
                    <a:ext uri="{9D8B030D-6E8A-4147-A177-3AD203B41FA5}">
                      <a16:colId xmlns:a16="http://schemas.microsoft.com/office/drawing/2014/main" val="268668961"/>
                    </a:ext>
                  </a:extLst>
                </a:gridCol>
                <a:gridCol w="2320672">
                  <a:extLst>
                    <a:ext uri="{9D8B030D-6E8A-4147-A177-3AD203B41FA5}">
                      <a16:colId xmlns:a16="http://schemas.microsoft.com/office/drawing/2014/main" val="1208168206"/>
                    </a:ext>
                  </a:extLst>
                </a:gridCol>
                <a:gridCol w="975071">
                  <a:extLst>
                    <a:ext uri="{9D8B030D-6E8A-4147-A177-3AD203B41FA5}">
                      <a16:colId xmlns:a16="http://schemas.microsoft.com/office/drawing/2014/main" val="3560724641"/>
                    </a:ext>
                  </a:extLst>
                </a:gridCol>
              </a:tblGrid>
              <a:tr h="482408">
                <a:tc>
                  <a:txBody>
                    <a:bodyPr/>
                    <a:lstStyle/>
                    <a:p>
                      <a:pPr algn="ctr" fontAlgn="ctr"/>
                      <a:r>
                        <a:rPr lang="fr-FR" sz="1800" u="none" strike="noStrike" dirty="0">
                          <a:effectLst/>
                        </a:rPr>
                        <a:t> </a:t>
                      </a:r>
                      <a:endParaRPr lang="fr-FR" sz="18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rtl="0" fontAlgn="ctr"/>
                      <a:r>
                        <a:rPr lang="fr-FR" sz="1400" u="none" strike="noStrike" dirty="0">
                          <a:solidFill>
                            <a:schemeClr val="tx1">
                              <a:lumMod val="75000"/>
                              <a:lumOff val="25000"/>
                            </a:schemeClr>
                          </a:solidFill>
                          <a:effectLst/>
                        </a:rPr>
                        <a:t>Proportion de RDV obtenus</a:t>
                      </a:r>
                      <a:endParaRPr lang="fr-FR" sz="1400" b="1" i="0" u="none" strike="noStrike" dirty="0">
                        <a:solidFill>
                          <a:schemeClr val="tx1">
                            <a:lumMod val="75000"/>
                            <a:lumOff val="25000"/>
                          </a:schemeClr>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rtl="0" fontAlgn="ctr"/>
                      <a:r>
                        <a:rPr lang="fr-FR" sz="1400" u="none" strike="noStrike" dirty="0">
                          <a:solidFill>
                            <a:schemeClr val="tx1">
                              <a:lumMod val="75000"/>
                              <a:lumOff val="25000"/>
                            </a:schemeClr>
                          </a:solidFill>
                          <a:effectLst/>
                        </a:rPr>
                        <a:t>Échecs de RDV</a:t>
                      </a:r>
                      <a:endParaRPr lang="fr-FR" sz="1400" b="1" i="0" u="none" strike="noStrike" dirty="0">
                        <a:solidFill>
                          <a:schemeClr val="tx1">
                            <a:lumMod val="75000"/>
                            <a:lumOff val="25000"/>
                          </a:schemeClr>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algn="ctr" defTabSz="457200" rtl="0" eaLnBrk="1" fontAlgn="ctr" latinLnBrk="0" hangingPunct="1"/>
                      <a:r>
                        <a:rPr lang="fr-FR" sz="1400" i="1" u="none" strike="noStrike" kern="1200" dirty="0">
                          <a:solidFill>
                            <a:schemeClr val="accent5">
                              <a:lumMod val="75000"/>
                            </a:schemeClr>
                          </a:solidFill>
                          <a:effectLst/>
                          <a:latin typeface="+mn-lt"/>
                          <a:ea typeface="+mn-ea"/>
                          <a:cs typeface="+mn-cs"/>
                        </a:rPr>
                        <a:t>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extLst>
                  <a:ext uri="{0D108BD9-81ED-4DB2-BD59-A6C34878D82A}">
                    <a16:rowId xmlns:a16="http://schemas.microsoft.com/office/drawing/2014/main" val="312769889"/>
                  </a:ext>
                </a:extLst>
              </a:tr>
              <a:tr h="481099">
                <a:tc>
                  <a:txBody>
                    <a:bodyPr/>
                    <a:lstStyle/>
                    <a:p>
                      <a:pPr algn="l" rtl="0" fontAlgn="ctr"/>
                      <a:r>
                        <a:rPr lang="fr-FR" sz="1800" b="1" u="none" strike="noStrike" dirty="0">
                          <a:solidFill>
                            <a:schemeClr val="accent5"/>
                          </a:solidFill>
                          <a:effectLst/>
                        </a:rPr>
                        <a:t>Scénario 1 : Contrôle périodique</a:t>
                      </a:r>
                      <a:endParaRPr lang="fr-FR" sz="1800" b="1" i="0" u="none" strike="noStrike" dirty="0">
                        <a:solidFill>
                          <a:schemeClr val="accent5"/>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600" b="1" u="none" strike="noStrike" dirty="0">
                          <a:solidFill>
                            <a:schemeClr val="tx1">
                              <a:lumMod val="75000"/>
                              <a:lumOff val="25000"/>
                            </a:schemeClr>
                          </a:solidFill>
                          <a:effectLst/>
                        </a:rPr>
                        <a:t>75%</a:t>
                      </a:r>
                      <a:endParaRPr lang="fr-FR" sz="1600" b="1" i="0" u="none" strike="noStrike" dirty="0">
                        <a:solidFill>
                          <a:schemeClr val="tx1">
                            <a:lumMod val="75000"/>
                            <a:lumOff val="25000"/>
                          </a:schemeClr>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600" b="1" u="none" strike="noStrike" dirty="0">
                          <a:solidFill>
                            <a:schemeClr val="tx1">
                              <a:lumMod val="75000"/>
                              <a:lumOff val="25000"/>
                            </a:schemeClr>
                          </a:solidFill>
                          <a:effectLst/>
                        </a:rPr>
                        <a:t>25%</a:t>
                      </a:r>
                      <a:endParaRPr lang="fr-FR" sz="1600" b="1" i="0" u="none" strike="noStrike" dirty="0">
                        <a:solidFill>
                          <a:schemeClr val="tx1">
                            <a:lumMod val="75000"/>
                            <a:lumOff val="25000"/>
                          </a:schemeClr>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400" i="1" u="none" strike="noStrike" kern="1200" dirty="0">
                          <a:solidFill>
                            <a:schemeClr val="accent4"/>
                          </a:solidFill>
                          <a:effectLst/>
                          <a:latin typeface="+mn-lt"/>
                          <a:ea typeface="+mn-ea"/>
                          <a:cs typeface="+mn-cs"/>
                        </a:rPr>
                        <a:t>1 213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727066"/>
                  </a:ext>
                </a:extLst>
              </a:tr>
              <a:tr h="21128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1" i="0" u="none" strike="noStrike" dirty="0">
                          <a:solidFill>
                            <a:schemeClr val="tx1">
                              <a:lumMod val="75000"/>
                              <a:lumOff val="25000"/>
                            </a:schemeClr>
                          </a:solidFill>
                          <a:effectLst/>
                          <a:latin typeface="+mn-lt"/>
                        </a:rPr>
                        <a:t>Après contact téléphonique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0" i="0" u="none" strike="noStrike" dirty="0">
                          <a:solidFill>
                            <a:schemeClr val="tx1">
                              <a:lumMod val="75000"/>
                              <a:lumOff val="25000"/>
                            </a:schemeClr>
                          </a:solidFill>
                          <a:effectLst/>
                          <a:latin typeface="+mn-lt"/>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0" i="0" u="none" strike="noStrike" dirty="0">
                          <a:solidFill>
                            <a:schemeClr val="tx1">
                              <a:lumMod val="75000"/>
                              <a:lumOff val="25000"/>
                            </a:schemeClr>
                          </a:solidFill>
                          <a:effectLst/>
                          <a:latin typeface="+mn-lt"/>
                        </a:rPr>
                        <a:t>22%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100" b="0" i="1" u="none" strike="noStrike" dirty="0">
                        <a:solidFill>
                          <a:schemeClr val="accent5">
                            <a:lumMod val="75000"/>
                          </a:schemeClr>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414552"/>
                  </a:ext>
                </a:extLst>
              </a:tr>
              <a:tr h="36610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1" i="0" u="none" strike="noStrike" dirty="0">
                          <a:solidFill>
                            <a:schemeClr val="tx1">
                              <a:lumMod val="75000"/>
                              <a:lumOff val="25000"/>
                            </a:schemeClr>
                          </a:solidFill>
                          <a:effectLst/>
                          <a:latin typeface="+mn-lt"/>
                        </a:rPr>
                        <a:t>Après renvoi</a:t>
                      </a:r>
                      <a:r>
                        <a:rPr lang="fr-FR" sz="1400" b="1" i="0" u="none" strike="noStrike" baseline="0" dirty="0">
                          <a:solidFill>
                            <a:schemeClr val="tx1">
                              <a:lumMod val="75000"/>
                              <a:lumOff val="25000"/>
                            </a:schemeClr>
                          </a:solidFill>
                          <a:effectLst/>
                          <a:latin typeface="+mn-lt"/>
                        </a:rPr>
                        <a:t> et consultation du site Internet</a:t>
                      </a:r>
                      <a:endParaRPr lang="fr-FR" sz="14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chemeClr val="tx1">
                              <a:lumMod val="75000"/>
                              <a:lumOff val="25000"/>
                            </a:schemeClr>
                          </a:solidFill>
                          <a:effectLst/>
                          <a:latin typeface="+mn-lt"/>
                        </a:rPr>
                        <a:t>7%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chemeClr val="tx1">
                              <a:lumMod val="75000"/>
                              <a:lumOff val="25000"/>
                            </a:schemeClr>
                          </a:solidFill>
                          <a:effectLst/>
                          <a:latin typeface="+mn-lt"/>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100" b="0" i="1" u="none" strike="noStrike" dirty="0">
                        <a:solidFill>
                          <a:schemeClr val="accent5">
                            <a:lumMod val="75000"/>
                          </a:schemeClr>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882295"/>
                  </a:ext>
                </a:extLst>
              </a:tr>
              <a:tr h="199693">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fr-FR" sz="1200" b="1" i="1" u="none" strike="noStrike" dirty="0">
                          <a:solidFill>
                            <a:schemeClr val="accent5">
                              <a:lumMod val="75000"/>
                            </a:schemeClr>
                          </a:solidFill>
                          <a:effectLst/>
                        </a:rPr>
                        <a:t>Résultats en 2019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1" u="none" strike="noStrike" kern="1200" dirty="0">
                          <a:solidFill>
                            <a:schemeClr val="accent5">
                              <a:lumMod val="75000"/>
                            </a:schemeClr>
                          </a:solidFill>
                          <a:effectLst/>
                          <a:latin typeface="+mn-lt"/>
                          <a:ea typeface="+mn-ea"/>
                          <a:cs typeface="+mn-cs"/>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1" u="none" strike="noStrike" kern="1200" dirty="0">
                          <a:solidFill>
                            <a:schemeClr val="accent5">
                              <a:lumMod val="75000"/>
                            </a:schemeClr>
                          </a:solidFill>
                          <a:effectLst/>
                          <a:latin typeface="+mn-lt"/>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100" b="0" i="1" u="none" strike="noStrike" dirty="0">
                        <a:solidFill>
                          <a:schemeClr val="accent5">
                            <a:lumMod val="75000"/>
                          </a:schemeClr>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115484"/>
                  </a:ext>
                </a:extLst>
              </a:tr>
              <a:tr h="541306">
                <a:tc>
                  <a:txBody>
                    <a:bodyPr/>
                    <a:lstStyle/>
                    <a:p>
                      <a:pPr algn="l" rtl="0" fontAlgn="ctr"/>
                      <a:r>
                        <a:rPr lang="fr-FR" sz="1800" b="1" u="none" strike="noStrike" dirty="0">
                          <a:solidFill>
                            <a:schemeClr val="accent5"/>
                          </a:solidFill>
                          <a:effectLst/>
                        </a:rPr>
                        <a:t>Scénario 2 : Apparition de symptômes</a:t>
                      </a:r>
                      <a:endParaRPr lang="fr-FR" sz="1800" b="1" i="0" u="none" strike="noStrike" dirty="0">
                        <a:solidFill>
                          <a:schemeClr val="accent5"/>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600" b="1" u="none" strike="noStrike" dirty="0">
                          <a:solidFill>
                            <a:schemeClr val="tx1">
                              <a:lumMod val="75000"/>
                              <a:lumOff val="25000"/>
                            </a:schemeClr>
                          </a:solidFill>
                          <a:effectLst/>
                        </a:rPr>
                        <a:t>41%</a:t>
                      </a:r>
                      <a:endParaRPr lang="fr-FR" sz="1600" b="1" i="0" u="none" strike="noStrike" dirty="0">
                        <a:solidFill>
                          <a:schemeClr val="tx1">
                            <a:lumMod val="75000"/>
                            <a:lumOff val="25000"/>
                          </a:schemeClr>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600" b="1" u="none" strike="noStrike" dirty="0">
                          <a:solidFill>
                            <a:schemeClr val="tx1">
                              <a:lumMod val="75000"/>
                              <a:lumOff val="25000"/>
                            </a:schemeClr>
                          </a:solidFill>
                          <a:effectLst/>
                        </a:rPr>
                        <a:t>59%</a:t>
                      </a:r>
                      <a:endParaRPr lang="fr-FR" sz="1600" b="1" i="0" u="none" strike="noStrike" dirty="0">
                        <a:solidFill>
                          <a:schemeClr val="tx1">
                            <a:lumMod val="75000"/>
                            <a:lumOff val="25000"/>
                          </a:schemeClr>
                        </a:solidFill>
                        <a:effectLst/>
                        <a:latin typeface="Trebuchet MS" panose="020B0603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400" i="1" u="none" strike="noStrike" kern="1200" dirty="0">
                          <a:solidFill>
                            <a:schemeClr val="accent4"/>
                          </a:solidFill>
                          <a:effectLst/>
                          <a:latin typeface="+mn-lt"/>
                          <a:ea typeface="+mn-ea"/>
                          <a:cs typeface="+mn-cs"/>
                        </a:rPr>
                        <a:t>1 223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8390794"/>
                  </a:ext>
                </a:extLst>
              </a:tr>
              <a:tr h="213006">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1" i="0" u="none" strike="noStrike" dirty="0">
                          <a:solidFill>
                            <a:schemeClr val="tx1">
                              <a:lumMod val="75000"/>
                              <a:lumOff val="25000"/>
                            </a:schemeClr>
                          </a:solidFill>
                          <a:effectLst/>
                          <a:latin typeface="+mn-lt"/>
                        </a:rPr>
                        <a:t>Après contact téléphonique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0" i="0" u="none" strike="noStrike" dirty="0">
                          <a:solidFill>
                            <a:schemeClr val="tx1">
                              <a:lumMod val="75000"/>
                              <a:lumOff val="25000"/>
                            </a:schemeClr>
                          </a:solidFill>
                          <a:effectLst/>
                          <a:latin typeface="+mn-lt"/>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b="0" i="0" u="none" strike="noStrike" dirty="0">
                          <a:solidFill>
                            <a:schemeClr val="tx1">
                              <a:lumMod val="75000"/>
                              <a:lumOff val="25000"/>
                            </a:schemeClr>
                          </a:solidFill>
                          <a:effectLst/>
                          <a:latin typeface="+mn-lt"/>
                        </a:rPr>
                        <a:t>56%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fr-FR" sz="1200" i="1" u="none" strike="noStrike" kern="1200" dirty="0">
                        <a:solidFill>
                          <a:schemeClr val="accent5">
                            <a:lumMod val="7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951659"/>
                  </a:ext>
                </a:extLst>
              </a:tr>
              <a:tr h="36610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1" i="0" u="none" strike="noStrike" dirty="0">
                          <a:solidFill>
                            <a:schemeClr val="tx1">
                              <a:lumMod val="75000"/>
                              <a:lumOff val="25000"/>
                            </a:schemeClr>
                          </a:solidFill>
                          <a:effectLst/>
                          <a:latin typeface="+mn-lt"/>
                        </a:rPr>
                        <a:t>Après renvoi</a:t>
                      </a:r>
                      <a:r>
                        <a:rPr lang="fr-FR" sz="1400" b="1" i="0" u="none" strike="noStrike" baseline="0" dirty="0">
                          <a:solidFill>
                            <a:schemeClr val="tx1">
                              <a:lumMod val="75000"/>
                              <a:lumOff val="25000"/>
                            </a:schemeClr>
                          </a:solidFill>
                          <a:effectLst/>
                          <a:latin typeface="+mn-lt"/>
                        </a:rPr>
                        <a:t> et consultation du site Internet</a:t>
                      </a:r>
                      <a:endParaRPr lang="fr-FR" sz="14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0" i="0" u="none" strike="noStrike" dirty="0">
                          <a:solidFill>
                            <a:schemeClr val="tx1">
                              <a:lumMod val="75000"/>
                              <a:lumOff val="25000"/>
                            </a:schemeClr>
                          </a:solidFill>
                          <a:effectLst/>
                          <a:latin typeface="+mn-lt"/>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0" i="0" u="none" strike="noStrike" dirty="0">
                          <a:solidFill>
                            <a:schemeClr val="tx1">
                              <a:lumMod val="75000"/>
                              <a:lumOff val="25000"/>
                            </a:schemeClr>
                          </a:solidFill>
                          <a:effectLst/>
                          <a:latin typeface="+mn-lt"/>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fr-FR" sz="1200" i="1" u="none" strike="noStrike" kern="1200" dirty="0">
                        <a:solidFill>
                          <a:schemeClr val="accent5">
                            <a:lumMod val="7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019398"/>
                  </a:ext>
                </a:extLst>
              </a:tr>
              <a:tr h="199693">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fr-FR" sz="1200" b="1" i="1" u="none" strike="noStrike" dirty="0">
                          <a:solidFill>
                            <a:schemeClr val="accent5">
                              <a:lumMod val="75000"/>
                            </a:schemeClr>
                          </a:solidFill>
                          <a:effectLst/>
                        </a:rPr>
                        <a:t>Résultats en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1" u="none" strike="noStrike" kern="1200" dirty="0">
                          <a:solidFill>
                            <a:schemeClr val="accent5">
                              <a:lumMod val="75000"/>
                            </a:schemeClr>
                          </a:solidFill>
                          <a:effectLst/>
                          <a:latin typeface="+mn-lt"/>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1" u="none" strike="noStrike" kern="1200" dirty="0">
                          <a:solidFill>
                            <a:schemeClr val="accent5">
                              <a:lumMod val="75000"/>
                            </a:schemeClr>
                          </a:solidFill>
                          <a:effectLst/>
                          <a:latin typeface="+mn-lt"/>
                          <a:ea typeface="+mn-ea"/>
                          <a:cs typeface="+mn-cs"/>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1100" b="0" i="1" u="none" strike="noStrike" dirty="0">
                        <a:solidFill>
                          <a:schemeClr val="accent5">
                            <a:lumMod val="75000"/>
                          </a:schemeClr>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080631"/>
                  </a:ext>
                </a:extLst>
              </a:tr>
            </a:tbl>
          </a:graphicData>
        </a:graphic>
      </p:graphicFrame>
      <p:sp>
        <p:nvSpPr>
          <p:cNvPr id="8" name="Flèche : droite 7">
            <a:extLst>
              <a:ext uri="{FF2B5EF4-FFF2-40B4-BE49-F238E27FC236}">
                <a16:creationId xmlns:a16="http://schemas.microsoft.com/office/drawing/2014/main" id="{0584EA37-62BE-B023-D33F-27C4D9E1CAAF}"/>
              </a:ext>
            </a:extLst>
          </p:cNvPr>
          <p:cNvSpPr/>
          <p:nvPr/>
        </p:nvSpPr>
        <p:spPr>
          <a:xfrm rot="18985442">
            <a:off x="7000230" y="1719878"/>
            <a:ext cx="476518" cy="257578"/>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6D766AFE-96CE-683E-8F6D-07ED1AEAF569}"/>
              </a:ext>
            </a:extLst>
          </p:cNvPr>
          <p:cNvSpPr/>
          <p:nvPr/>
        </p:nvSpPr>
        <p:spPr>
          <a:xfrm rot="2979395">
            <a:off x="6976486" y="3066313"/>
            <a:ext cx="476518" cy="257578"/>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E8429E79-3DE5-3CFE-6DDA-8425CCB79D4C}"/>
              </a:ext>
            </a:extLst>
          </p:cNvPr>
          <p:cNvSpPr txBox="1"/>
          <p:nvPr/>
        </p:nvSpPr>
        <p:spPr>
          <a:xfrm>
            <a:off x="7191799" y="1803596"/>
            <a:ext cx="679950" cy="338554"/>
          </a:xfrm>
          <a:prstGeom prst="rect">
            <a:avLst/>
          </a:prstGeom>
          <a:noFill/>
        </p:spPr>
        <p:txBody>
          <a:bodyPr wrap="square">
            <a:spAutoFit/>
          </a:bodyPr>
          <a:lstStyle/>
          <a:p>
            <a:r>
              <a:rPr lang="fr-FR" sz="1600" b="1" dirty="0">
                <a:solidFill>
                  <a:schemeClr val="accent3"/>
                </a:solidFill>
              </a:rPr>
              <a:t>+11%</a:t>
            </a:r>
            <a:endParaRPr lang="fr-FR" sz="1600" dirty="0">
              <a:solidFill>
                <a:schemeClr val="accent3"/>
              </a:solidFill>
            </a:endParaRPr>
          </a:p>
        </p:txBody>
      </p:sp>
      <p:sp>
        <p:nvSpPr>
          <p:cNvPr id="16" name="ZoneTexte 15">
            <a:extLst>
              <a:ext uri="{FF2B5EF4-FFF2-40B4-BE49-F238E27FC236}">
                <a16:creationId xmlns:a16="http://schemas.microsoft.com/office/drawing/2014/main" id="{96377507-4571-C6DC-56C0-97004DA47F8C}"/>
              </a:ext>
            </a:extLst>
          </p:cNvPr>
          <p:cNvSpPr txBox="1"/>
          <p:nvPr/>
        </p:nvSpPr>
        <p:spPr>
          <a:xfrm>
            <a:off x="7173834" y="2875786"/>
            <a:ext cx="679950" cy="338554"/>
          </a:xfrm>
          <a:prstGeom prst="rect">
            <a:avLst/>
          </a:prstGeom>
          <a:noFill/>
        </p:spPr>
        <p:txBody>
          <a:bodyPr wrap="square">
            <a:spAutoFit/>
          </a:bodyPr>
          <a:lstStyle/>
          <a:p>
            <a:r>
              <a:rPr lang="fr-FR" sz="1600" b="1" dirty="0">
                <a:solidFill>
                  <a:schemeClr val="accent2">
                    <a:lumMod val="60000"/>
                    <a:lumOff val="40000"/>
                  </a:schemeClr>
                </a:solidFill>
              </a:rPr>
              <a:t>-10%</a:t>
            </a:r>
            <a:endParaRPr lang="fr-FR" sz="1600" dirty="0">
              <a:solidFill>
                <a:schemeClr val="accent2">
                  <a:lumMod val="60000"/>
                  <a:lumOff val="40000"/>
                </a:schemeClr>
              </a:solidFill>
            </a:endParaRPr>
          </a:p>
        </p:txBody>
      </p:sp>
      <p:sp>
        <p:nvSpPr>
          <p:cNvPr id="12" name="Flèche : bas 11">
            <a:extLst>
              <a:ext uri="{FF2B5EF4-FFF2-40B4-BE49-F238E27FC236}">
                <a16:creationId xmlns:a16="http://schemas.microsoft.com/office/drawing/2014/main" id="{F7EBBCFE-6B55-BABE-1A5D-081A204CCAF2}"/>
              </a:ext>
            </a:extLst>
          </p:cNvPr>
          <p:cNvSpPr/>
          <p:nvPr/>
        </p:nvSpPr>
        <p:spPr>
          <a:xfrm rot="16200000">
            <a:off x="1025046" y="-697103"/>
            <a:ext cx="740298" cy="2472993"/>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Obtention ou échec d’un RDV ?</a:t>
            </a:r>
            <a:endParaRPr lang="fr-FR" sz="1400" b="1" u="none" strike="noStrike" kern="1200" dirty="0">
              <a:solidFill>
                <a:schemeClr val="bg1"/>
              </a:solidFill>
              <a:effectLst/>
              <a:latin typeface="+mn-lt"/>
              <a:ea typeface="+mn-ea"/>
              <a:cs typeface="+mn-cs"/>
            </a:endParaRPr>
          </a:p>
        </p:txBody>
      </p:sp>
      <p:graphicFrame>
        <p:nvGraphicFramePr>
          <p:cNvPr id="5" name="Graphique 4">
            <a:extLst>
              <a:ext uri="{FF2B5EF4-FFF2-40B4-BE49-F238E27FC236}">
                <a16:creationId xmlns:a16="http://schemas.microsoft.com/office/drawing/2014/main" id="{20443CDB-C1A2-4250-B6A7-54E00A92A22C}"/>
              </a:ext>
            </a:extLst>
          </p:cNvPr>
          <p:cNvGraphicFramePr>
            <a:graphicFrameLocks/>
          </p:cNvGraphicFramePr>
          <p:nvPr>
            <p:extLst>
              <p:ext uri="{D42A27DB-BD31-4B8C-83A1-F6EECF244321}">
                <p14:modId xmlns:p14="http://schemas.microsoft.com/office/powerpoint/2010/main" val="1443674987"/>
              </p:ext>
            </p:extLst>
          </p:nvPr>
        </p:nvGraphicFramePr>
        <p:xfrm>
          <a:off x="6283842" y="4426200"/>
          <a:ext cx="4872483" cy="1942619"/>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EED290A5-CDBD-51EE-17F3-5B205F27EC93}"/>
              </a:ext>
            </a:extLst>
          </p:cNvPr>
          <p:cNvSpPr txBox="1"/>
          <p:nvPr/>
        </p:nvSpPr>
        <p:spPr>
          <a:xfrm>
            <a:off x="641120" y="5950195"/>
            <a:ext cx="5327199" cy="738664"/>
          </a:xfrm>
          <a:prstGeom prst="rect">
            <a:avLst/>
          </a:prstGeom>
          <a:noFill/>
        </p:spPr>
        <p:txBody>
          <a:bodyPr wrap="square">
            <a:spAutoFit/>
          </a:bodyPr>
          <a:lstStyle/>
          <a:p>
            <a:r>
              <a:rPr lang="fr-FR" sz="1400" u="sng" dirty="0"/>
              <a:t>NB</a:t>
            </a:r>
            <a:r>
              <a:rPr lang="fr-FR" sz="1400" dirty="0"/>
              <a:t> : Échec comptabilisé après </a:t>
            </a:r>
            <a:r>
              <a:rPr lang="fr-FR" sz="1400" b="1" dirty="0">
                <a:solidFill>
                  <a:schemeClr val="accent5"/>
                </a:solidFill>
              </a:rPr>
              <a:t>un seul appel</a:t>
            </a:r>
            <a:r>
              <a:rPr lang="fr-FR" sz="1400" dirty="0"/>
              <a:t>. Possibilité pour le patient d’appeler d’autres ophtalmologistes ou de se rendre sur place pour obtenir un RDV</a:t>
            </a:r>
          </a:p>
        </p:txBody>
      </p:sp>
    </p:spTree>
    <p:extLst>
      <p:ext uri="{BB962C8B-B14F-4D97-AF65-F5344CB8AC3E}">
        <p14:creationId xmlns:p14="http://schemas.microsoft.com/office/powerpoint/2010/main" val="105606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2913" y="2307138"/>
            <a:ext cx="8443515" cy="1581609"/>
          </a:xfrm>
        </p:spPr>
        <p:txBody>
          <a:bodyPr>
            <a:normAutofit/>
          </a:bodyPr>
          <a:lstStyle/>
          <a:p>
            <a:pPr marL="631825" indent="-631825"/>
            <a:r>
              <a:rPr lang="fr-FR" sz="4400" b="1" dirty="0">
                <a:solidFill>
                  <a:schemeClr val="accent5"/>
                </a:solidFill>
              </a:rPr>
              <a:t>II. </a:t>
            </a:r>
            <a:r>
              <a:rPr lang="fr-FR" sz="3200" b="1" dirty="0"/>
              <a:t>Enquête sur les délais de RDV obtenus</a:t>
            </a:r>
            <a:br>
              <a:rPr lang="fr-FR" sz="3200" b="1" dirty="0"/>
            </a:br>
            <a:r>
              <a:rPr lang="fr-FR" sz="3200" b="1" dirty="0"/>
              <a:t>par un site en ligne</a:t>
            </a:r>
            <a:endParaRPr lang="fr-FR" sz="3200" dirty="0"/>
          </a:p>
        </p:txBody>
      </p:sp>
      <p:sp>
        <p:nvSpPr>
          <p:cNvPr id="3" name="Espace réservé du numéro de diapositive 2">
            <a:extLst>
              <a:ext uri="{FF2B5EF4-FFF2-40B4-BE49-F238E27FC236}">
                <a16:creationId xmlns:a16="http://schemas.microsoft.com/office/drawing/2014/main" id="{E096F0B7-130A-49BB-B921-3D72714387B6}"/>
              </a:ext>
            </a:extLst>
          </p:cNvPr>
          <p:cNvSpPr>
            <a:spLocks noGrp="1"/>
          </p:cNvSpPr>
          <p:nvPr>
            <p:ph type="sldNum" sz="quarter" idx="12"/>
          </p:nvPr>
        </p:nvSpPr>
        <p:spPr/>
        <p:txBody>
          <a:bodyPr/>
          <a:lstStyle/>
          <a:p>
            <a:fld id="{F428713F-B67B-40CC-85DD-1D86B6204E19}" type="slidenum">
              <a:rPr lang="fr-FR" smtClean="0"/>
              <a:pPr/>
              <a:t>15</a:t>
            </a:fld>
            <a:endParaRPr lang="fr-FR" dirty="0"/>
          </a:p>
        </p:txBody>
      </p:sp>
    </p:spTree>
    <p:extLst>
      <p:ext uri="{BB962C8B-B14F-4D97-AF65-F5344CB8AC3E}">
        <p14:creationId xmlns:p14="http://schemas.microsoft.com/office/powerpoint/2010/main" val="224087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25C3F-2411-4A1D-80C4-9D27CC12958C}"/>
              </a:ext>
            </a:extLst>
          </p:cNvPr>
          <p:cNvSpPr>
            <a:spLocks noGrp="1"/>
          </p:cNvSpPr>
          <p:nvPr>
            <p:ph type="title"/>
          </p:nvPr>
        </p:nvSpPr>
        <p:spPr>
          <a:xfrm>
            <a:off x="2743200" y="293198"/>
            <a:ext cx="8526966" cy="581597"/>
          </a:xfrm>
        </p:spPr>
        <p:txBody>
          <a:bodyPr>
            <a:noAutofit/>
          </a:bodyPr>
          <a:lstStyle/>
          <a:p>
            <a:r>
              <a:rPr lang="fr-FR" sz="2400" dirty="0"/>
              <a:t>Les délais plus courts sur Internet</a:t>
            </a:r>
            <a:br>
              <a:rPr lang="fr-FR" sz="2400" dirty="0"/>
            </a:br>
            <a:endParaRPr lang="fr-FR" sz="2400" dirty="0"/>
          </a:p>
        </p:txBody>
      </p:sp>
      <p:graphicFrame>
        <p:nvGraphicFramePr>
          <p:cNvPr id="4" name="Espace réservé du contenu 3">
            <a:extLst>
              <a:ext uri="{FF2B5EF4-FFF2-40B4-BE49-F238E27FC236}">
                <a16:creationId xmlns:a16="http://schemas.microsoft.com/office/drawing/2014/main" id="{C80475FF-DBD4-4F50-BC2A-CD960420D851}"/>
              </a:ext>
            </a:extLst>
          </p:cNvPr>
          <p:cNvGraphicFramePr>
            <a:graphicFrameLocks noGrp="1"/>
          </p:cNvGraphicFramePr>
          <p:nvPr>
            <p:ph idx="1"/>
            <p:extLst>
              <p:ext uri="{D42A27DB-BD31-4B8C-83A1-F6EECF244321}">
                <p14:modId xmlns:p14="http://schemas.microsoft.com/office/powerpoint/2010/main" val="2424613277"/>
              </p:ext>
            </p:extLst>
          </p:nvPr>
        </p:nvGraphicFramePr>
        <p:xfrm>
          <a:off x="1390981" y="1206833"/>
          <a:ext cx="9410038" cy="2266076"/>
        </p:xfrm>
        <a:graphic>
          <a:graphicData uri="http://schemas.openxmlformats.org/drawingml/2006/table">
            <a:tbl>
              <a:tblPr firstRow="1" firstCol="1" bandRow="1">
                <a:tableStyleId>{5FD0F851-EC5A-4D38-B0AD-8093EC10F338}</a:tableStyleId>
              </a:tblPr>
              <a:tblGrid>
                <a:gridCol w="1420327">
                  <a:extLst>
                    <a:ext uri="{9D8B030D-6E8A-4147-A177-3AD203B41FA5}">
                      <a16:colId xmlns:a16="http://schemas.microsoft.com/office/drawing/2014/main" val="1818529362"/>
                    </a:ext>
                  </a:extLst>
                </a:gridCol>
                <a:gridCol w="997787">
                  <a:extLst>
                    <a:ext uri="{9D8B030D-6E8A-4147-A177-3AD203B41FA5}">
                      <a16:colId xmlns:a16="http://schemas.microsoft.com/office/drawing/2014/main" val="2278840808"/>
                    </a:ext>
                  </a:extLst>
                </a:gridCol>
                <a:gridCol w="999270">
                  <a:extLst>
                    <a:ext uri="{9D8B030D-6E8A-4147-A177-3AD203B41FA5}">
                      <a16:colId xmlns:a16="http://schemas.microsoft.com/office/drawing/2014/main" val="1263213080"/>
                    </a:ext>
                  </a:extLst>
                </a:gridCol>
                <a:gridCol w="997787">
                  <a:extLst>
                    <a:ext uri="{9D8B030D-6E8A-4147-A177-3AD203B41FA5}">
                      <a16:colId xmlns:a16="http://schemas.microsoft.com/office/drawing/2014/main" val="3991688357"/>
                    </a:ext>
                  </a:extLst>
                </a:gridCol>
                <a:gridCol w="999270">
                  <a:extLst>
                    <a:ext uri="{9D8B030D-6E8A-4147-A177-3AD203B41FA5}">
                      <a16:colId xmlns:a16="http://schemas.microsoft.com/office/drawing/2014/main" val="962972748"/>
                    </a:ext>
                  </a:extLst>
                </a:gridCol>
                <a:gridCol w="997787">
                  <a:extLst>
                    <a:ext uri="{9D8B030D-6E8A-4147-A177-3AD203B41FA5}">
                      <a16:colId xmlns:a16="http://schemas.microsoft.com/office/drawing/2014/main" val="2971823358"/>
                    </a:ext>
                  </a:extLst>
                </a:gridCol>
                <a:gridCol w="999270">
                  <a:extLst>
                    <a:ext uri="{9D8B030D-6E8A-4147-A177-3AD203B41FA5}">
                      <a16:colId xmlns:a16="http://schemas.microsoft.com/office/drawing/2014/main" val="1121732898"/>
                    </a:ext>
                  </a:extLst>
                </a:gridCol>
                <a:gridCol w="1359907">
                  <a:extLst>
                    <a:ext uri="{9D8B030D-6E8A-4147-A177-3AD203B41FA5}">
                      <a16:colId xmlns:a16="http://schemas.microsoft.com/office/drawing/2014/main" val="735920548"/>
                    </a:ext>
                  </a:extLst>
                </a:gridCol>
                <a:gridCol w="638633">
                  <a:extLst>
                    <a:ext uri="{9D8B030D-6E8A-4147-A177-3AD203B41FA5}">
                      <a16:colId xmlns:a16="http://schemas.microsoft.com/office/drawing/2014/main" val="1352618331"/>
                    </a:ext>
                  </a:extLst>
                </a:gridCol>
              </a:tblGrid>
              <a:tr h="759048">
                <a:tc>
                  <a:txBody>
                    <a:bodyPr/>
                    <a:lstStyle/>
                    <a:p>
                      <a:pPr algn="ctr" fontAlgn="ctr"/>
                      <a:r>
                        <a:rPr lang="fr-FR" sz="2000" b="1" u="none" strike="noStrike" cap="small" baseline="0" dirty="0">
                          <a:solidFill>
                            <a:schemeClr val="accent5">
                              <a:lumMod val="75000"/>
                            </a:schemeClr>
                          </a:solidFill>
                          <a:effectLst/>
                        </a:rPr>
                        <a:t>scénario 1</a:t>
                      </a:r>
                    </a:p>
                    <a:p>
                      <a:pPr algn="ctr" fontAlgn="ctr"/>
                      <a:r>
                        <a:rPr lang="fr-FR" sz="1000" b="1" u="none" strike="noStrike" dirty="0">
                          <a:solidFill>
                            <a:schemeClr val="accent5">
                              <a:lumMod val="75000"/>
                            </a:schemeClr>
                          </a:solidFill>
                          <a:effectLst/>
                        </a:rPr>
                        <a:t>Contrôle périodique</a:t>
                      </a: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a:spcAft>
                          <a:spcPts val="0"/>
                        </a:spcAft>
                      </a:pPr>
                      <a:r>
                        <a:rPr lang="fr-FR" sz="1200" b="0" dirty="0">
                          <a:solidFill>
                            <a:schemeClr val="tx1">
                              <a:lumMod val="75000"/>
                              <a:lumOff val="25000"/>
                            </a:schemeClr>
                          </a:solidFill>
                          <a:effectLst/>
                        </a:rPr>
                        <a:t>Moyenne</a:t>
                      </a:r>
                      <a:endParaRPr lang="fr-FR" sz="1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a:spcAft>
                          <a:spcPts val="0"/>
                        </a:spcAft>
                      </a:pPr>
                      <a:r>
                        <a:rPr lang="fr-FR" sz="1200" b="0" dirty="0">
                          <a:solidFill>
                            <a:schemeClr val="tx1">
                              <a:lumMod val="75000"/>
                              <a:lumOff val="25000"/>
                            </a:schemeClr>
                          </a:solidFill>
                          <a:effectLst/>
                        </a:rPr>
                        <a:t>Premier décile (10%)</a:t>
                      </a:r>
                      <a:endParaRPr lang="fr-FR" sz="1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a:spcAft>
                          <a:spcPts val="0"/>
                        </a:spcAft>
                      </a:pPr>
                      <a:r>
                        <a:rPr lang="fr-FR" sz="1200" b="0" dirty="0">
                          <a:solidFill>
                            <a:schemeClr val="tx1">
                              <a:lumMod val="75000"/>
                              <a:lumOff val="25000"/>
                            </a:schemeClr>
                          </a:solidFill>
                          <a:effectLst/>
                        </a:rPr>
                        <a:t>Premier quartile (25%)</a:t>
                      </a:r>
                      <a:endParaRPr lang="fr-FR" sz="1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a:spcAft>
                          <a:spcPts val="0"/>
                        </a:spcAft>
                      </a:pPr>
                      <a:r>
                        <a:rPr lang="fr-FR" sz="1200" b="1" dirty="0">
                          <a:solidFill>
                            <a:schemeClr val="tx1">
                              <a:lumMod val="75000"/>
                              <a:lumOff val="25000"/>
                            </a:schemeClr>
                          </a:solidFill>
                          <a:effectLst/>
                        </a:rPr>
                        <a:t>Médiane (50%)</a:t>
                      </a:r>
                      <a:endParaRPr lang="fr-FR"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a:spcAft>
                          <a:spcPts val="0"/>
                        </a:spcAft>
                      </a:pPr>
                      <a:r>
                        <a:rPr lang="fr-FR" sz="1200" b="0" dirty="0">
                          <a:solidFill>
                            <a:schemeClr val="tx1">
                              <a:lumMod val="75000"/>
                              <a:lumOff val="25000"/>
                            </a:schemeClr>
                          </a:solidFill>
                          <a:effectLst/>
                        </a:rPr>
                        <a:t>Troisième quartile (75%)</a:t>
                      </a:r>
                      <a:endParaRPr lang="fr-FR" sz="1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a:spcAft>
                          <a:spcPts val="0"/>
                        </a:spcAft>
                      </a:pPr>
                      <a:r>
                        <a:rPr lang="fr-FR" sz="1200" b="0" dirty="0">
                          <a:solidFill>
                            <a:schemeClr val="tx1">
                              <a:lumMod val="75000"/>
                              <a:lumOff val="25000"/>
                            </a:schemeClr>
                          </a:solidFill>
                          <a:effectLst/>
                        </a:rPr>
                        <a:t>Dernier décile (90%)</a:t>
                      </a:r>
                      <a:endParaRPr lang="fr-FR" sz="12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algn="ctr" defTabSz="457200" rtl="0" eaLnBrk="1" latinLnBrk="0" hangingPunct="1">
                        <a:spcAft>
                          <a:spcPts val="0"/>
                        </a:spcAft>
                      </a:pPr>
                      <a:r>
                        <a:rPr lang="fr-FR" sz="1200" b="1" kern="1200" dirty="0">
                          <a:solidFill>
                            <a:schemeClr val="tx1">
                              <a:lumMod val="75000"/>
                              <a:lumOff val="25000"/>
                            </a:schemeClr>
                          </a:solidFill>
                          <a:effectLst/>
                        </a:rPr>
                        <a:t>Proportion de RDV obtenus </a:t>
                      </a:r>
                      <a:endParaRPr lang="fr-FR" sz="1200" b="1" kern="1200" dirty="0">
                        <a:solidFill>
                          <a:schemeClr val="tx1">
                            <a:lumMod val="75000"/>
                            <a:lumOff val="25000"/>
                          </a:schemeClr>
                        </a:solidFill>
                        <a:effectLst/>
                        <a:latin typeface="+mn-lt"/>
                        <a:ea typeface="+mn-ea"/>
                        <a:cs typeface="+mn-cs"/>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algn="ctr" defTabSz="457200" rtl="0" eaLnBrk="1" latinLnBrk="0" hangingPunct="1">
                        <a:spcAft>
                          <a:spcPts val="0"/>
                        </a:spcAft>
                      </a:pPr>
                      <a:r>
                        <a:rPr lang="fr-FR" sz="1200" b="1" i="1" kern="1200" dirty="0">
                          <a:solidFill>
                            <a:schemeClr val="accent5">
                              <a:lumMod val="75000"/>
                            </a:schemeClr>
                          </a:solidFill>
                          <a:effectLst/>
                        </a:rPr>
                        <a:t>n</a:t>
                      </a:r>
                      <a:endParaRPr lang="fr-FR" sz="1200" b="1" i="1" kern="1200" dirty="0">
                        <a:solidFill>
                          <a:schemeClr val="accent5">
                            <a:lumMod val="75000"/>
                          </a:schemeClr>
                        </a:solidFill>
                        <a:effectLst/>
                        <a:latin typeface="+mn-lt"/>
                        <a:ea typeface="+mn-ea"/>
                        <a:cs typeface="+mn-cs"/>
                      </a:endParaRP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extLst>
                  <a:ext uri="{0D108BD9-81ED-4DB2-BD59-A6C34878D82A}">
                    <a16:rowId xmlns:a16="http://schemas.microsoft.com/office/drawing/2014/main" val="882715689"/>
                  </a:ext>
                </a:extLst>
              </a:tr>
              <a:tr h="515562">
                <a:tc>
                  <a:txBody>
                    <a:bodyPr/>
                    <a:lstStyle/>
                    <a:p>
                      <a:pPr algn="ctr">
                        <a:spcAft>
                          <a:spcPts val="0"/>
                        </a:spcAft>
                      </a:pPr>
                      <a:r>
                        <a:rPr lang="fr-FR" sz="1400" b="1" dirty="0">
                          <a:solidFill>
                            <a:schemeClr val="tx1">
                              <a:lumMod val="75000"/>
                              <a:lumOff val="25000"/>
                            </a:schemeClr>
                          </a:solidFill>
                          <a:effectLst/>
                        </a:rPr>
                        <a:t>Par téléphone</a:t>
                      </a: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kern="1200" dirty="0">
                          <a:solidFill>
                            <a:schemeClr val="tx1">
                              <a:lumMod val="75000"/>
                              <a:lumOff val="25000"/>
                            </a:schemeClr>
                          </a:solidFill>
                          <a:effectLst/>
                          <a:latin typeface="+mn-lt"/>
                          <a:ea typeface="+mn-ea"/>
                          <a:cs typeface="+mn-cs"/>
                        </a:rPr>
                        <a:t>46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kern="1200" dirty="0">
                          <a:solidFill>
                            <a:schemeClr val="tx1">
                              <a:lumMod val="75000"/>
                              <a:lumOff val="25000"/>
                            </a:schemeClr>
                          </a:solidFill>
                          <a:effectLst/>
                          <a:latin typeface="+mn-lt"/>
                          <a:ea typeface="+mn-ea"/>
                          <a:cs typeface="+mn-cs"/>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kern="1200" dirty="0">
                          <a:solidFill>
                            <a:schemeClr val="tx1">
                              <a:lumMod val="75000"/>
                              <a:lumOff val="25000"/>
                            </a:schemeClr>
                          </a:solidFill>
                          <a:effectLst/>
                          <a:latin typeface="+mn-lt"/>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b="1" u="sng" kern="1200" dirty="0">
                          <a:solidFill>
                            <a:schemeClr val="tx1">
                              <a:lumMod val="75000"/>
                              <a:lumOff val="25000"/>
                            </a:schemeClr>
                          </a:solidFill>
                          <a:effectLst/>
                          <a:latin typeface="+mn-lt"/>
                          <a:ea typeface="+mn-ea"/>
                          <a:cs typeface="+mn-cs"/>
                        </a:rPr>
                        <a:t>21</a:t>
                      </a:r>
                      <a:r>
                        <a:rPr lang="fr-FR" sz="1400" b="1" kern="1200" dirty="0">
                          <a:solidFill>
                            <a:schemeClr val="tx1">
                              <a:lumMod val="75000"/>
                              <a:lumOff val="25000"/>
                            </a:schemeClr>
                          </a:solidFill>
                          <a:effectLst/>
                          <a:latin typeface="+mn-lt"/>
                          <a:ea typeface="+mn-ea"/>
                          <a:cs typeface="+mn-cs"/>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kern="1200" dirty="0">
                          <a:solidFill>
                            <a:schemeClr val="tx1">
                              <a:lumMod val="75000"/>
                              <a:lumOff val="25000"/>
                            </a:schemeClr>
                          </a:solidFill>
                          <a:effectLst/>
                          <a:latin typeface="+mn-lt"/>
                          <a:ea typeface="+mn-ea"/>
                          <a:cs typeface="+mn-cs"/>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kern="1200" dirty="0">
                          <a:solidFill>
                            <a:schemeClr val="tx1">
                              <a:lumMod val="75000"/>
                              <a:lumOff val="25000"/>
                            </a:schemeClr>
                          </a:solidFill>
                          <a:effectLst/>
                          <a:latin typeface="+mn-lt"/>
                          <a:ea typeface="+mn-ea"/>
                          <a:cs typeface="+mn-cs"/>
                        </a:rPr>
                        <a:t>126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b="1" kern="1200" dirty="0">
                          <a:solidFill>
                            <a:schemeClr val="tx1">
                              <a:lumMod val="75000"/>
                              <a:lumOff val="25000"/>
                            </a:schemeClr>
                          </a:solidFill>
                          <a:effectLst/>
                          <a:latin typeface="+mn-lt"/>
                          <a:ea typeface="+mn-ea"/>
                          <a:cs typeface="+mn-cs"/>
                        </a:rPr>
                        <a:t>75%</a:t>
                      </a:r>
                      <a:endParaRPr lang="fr-FR" sz="1100" b="1" i="0" kern="1200" dirty="0">
                        <a:solidFill>
                          <a:schemeClr val="accent4"/>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400" i="1" u="none" strike="noStrike" kern="1200" dirty="0">
                          <a:solidFill>
                            <a:schemeClr val="accent5"/>
                          </a:solidFill>
                          <a:effectLst/>
                          <a:latin typeface="+mn-lt"/>
                          <a:ea typeface="+mn-ea"/>
                          <a:cs typeface="+mn-cs"/>
                        </a:rPr>
                        <a:t>1 213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448003"/>
                  </a:ext>
                </a:extLst>
              </a:tr>
              <a:tr h="2379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en 2019</a:t>
                      </a:r>
                      <a:endParaRPr lang="fr-FR" sz="1100" b="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68</a:t>
                      </a:r>
                      <a:endParaRPr lang="fr-FR" sz="1100" i="1"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43</a:t>
                      </a:r>
                      <a:endParaRPr lang="fr-FR" sz="1100" b="1" i="1"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64%</a:t>
                      </a:r>
                      <a:endParaRPr lang="fr-FR" sz="1100" b="1" i="1"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fr-FR" sz="1400" i="1" u="none" strike="noStrike" kern="1200" dirty="0">
                        <a:solidFill>
                          <a:schemeClr val="accent5"/>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278296"/>
                  </a:ext>
                </a:extLst>
              </a:tr>
              <a:tr h="515562">
                <a:tc>
                  <a:txBody>
                    <a:bodyPr/>
                    <a:lstStyle/>
                    <a:p>
                      <a:pPr algn="ctr">
                        <a:spcAft>
                          <a:spcPts val="0"/>
                        </a:spcAft>
                      </a:pPr>
                      <a:r>
                        <a:rPr lang="fr-FR" sz="1400" b="1" dirty="0">
                          <a:solidFill>
                            <a:schemeClr val="tx1">
                              <a:lumMod val="75000"/>
                              <a:lumOff val="25000"/>
                            </a:schemeClr>
                          </a:solidFill>
                          <a:effectLst/>
                        </a:rPr>
                        <a:t>Sur Internet</a:t>
                      </a:r>
                    </a:p>
                  </a:txBody>
                  <a:tcPr marL="66421" marR="66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kern="1200" dirty="0">
                          <a:solidFill>
                            <a:schemeClr val="tx1">
                              <a:lumMod val="75000"/>
                              <a:lumOff val="25000"/>
                            </a:schemeClr>
                          </a:solidFill>
                          <a:effectLst/>
                          <a:latin typeface="+mn-lt"/>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kern="1200" dirty="0">
                          <a:solidFill>
                            <a:schemeClr val="tx1">
                              <a:lumMod val="75000"/>
                              <a:lumOff val="25000"/>
                            </a:schemeClr>
                          </a:solidFill>
                          <a:effectLst/>
                          <a:latin typeface="+mn-lt"/>
                          <a:ea typeface="+mn-ea"/>
                          <a:cs typeface="+mn-cs"/>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kern="1200" dirty="0">
                          <a:solidFill>
                            <a:schemeClr val="tx1">
                              <a:lumMod val="75000"/>
                              <a:lumOff val="25000"/>
                            </a:schemeClr>
                          </a:solidFill>
                          <a:effectLst/>
                          <a:latin typeface="+mn-lt"/>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b="1" u="sng" kern="1200" dirty="0">
                          <a:solidFill>
                            <a:schemeClr val="tx1">
                              <a:lumMod val="75000"/>
                              <a:lumOff val="25000"/>
                            </a:schemeClr>
                          </a:solidFill>
                          <a:effectLst/>
                          <a:latin typeface="+mn-lt"/>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kern="1200" dirty="0">
                          <a:solidFill>
                            <a:schemeClr val="tx1">
                              <a:lumMod val="75000"/>
                              <a:lumOff val="25000"/>
                            </a:schemeClr>
                          </a:solidFill>
                          <a:effectLst/>
                          <a:latin typeface="+mn-lt"/>
                          <a:ea typeface="+mn-ea"/>
                          <a:cs typeface="+mn-cs"/>
                        </a:rPr>
                        <a:t>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kern="1200" dirty="0">
                          <a:solidFill>
                            <a:schemeClr val="tx1">
                              <a:lumMod val="75000"/>
                              <a:lumOff val="25000"/>
                            </a:schemeClr>
                          </a:solidFill>
                          <a:effectLst/>
                          <a:latin typeface="+mn-lt"/>
                          <a:ea typeface="+mn-ea"/>
                          <a:cs typeface="+mn-cs"/>
                        </a:rPr>
                        <a:t>118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b="1" kern="1200" dirty="0">
                          <a:solidFill>
                            <a:schemeClr val="tx1">
                              <a:lumMod val="75000"/>
                              <a:lumOff val="25000"/>
                            </a:schemeClr>
                          </a:solidFill>
                          <a:effectLst/>
                          <a:latin typeface="+mn-lt"/>
                          <a:ea typeface="+mn-ea"/>
                          <a:cs typeface="+mn-cs"/>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400" i="1" u="none" strike="noStrike" kern="1200" dirty="0">
                          <a:solidFill>
                            <a:schemeClr val="accent5"/>
                          </a:solidFill>
                          <a:effectLst/>
                          <a:latin typeface="+mn-lt"/>
                          <a:ea typeface="+mn-ea"/>
                          <a:cs typeface="+mn-cs"/>
                        </a:rPr>
                        <a:t>2 454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486127"/>
                  </a:ext>
                </a:extLst>
              </a:tr>
              <a:tr h="2379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en 2019</a:t>
                      </a:r>
                      <a:endParaRPr lang="fr-FR" sz="1100" b="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421" marR="66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61</a:t>
                      </a:r>
                      <a:endParaRPr lang="fr-FR" sz="1100" i="1"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42</a:t>
                      </a:r>
                      <a:endParaRPr lang="fr-FR" sz="1100" b="1" i="1"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100"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100" b="1" i="1" kern="1200" dirty="0">
                          <a:solidFill>
                            <a:schemeClr val="accent4"/>
                          </a:solidFill>
                          <a:effectLst/>
                          <a:latin typeface="+mn-lt"/>
                          <a:ea typeface="+mn-ea"/>
                          <a:cs typeface="+mn-cs"/>
                        </a:rPr>
                        <a:t>51%</a:t>
                      </a:r>
                      <a:endParaRPr lang="fr-FR" sz="1100" b="1" i="1"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100" i="1" kern="1200" dirty="0">
                        <a:solidFill>
                          <a:schemeClr val="accent5"/>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726286"/>
                  </a:ext>
                </a:extLst>
              </a:tr>
            </a:tbl>
          </a:graphicData>
        </a:graphic>
      </p:graphicFrame>
      <p:sp>
        <p:nvSpPr>
          <p:cNvPr id="3" name="Espace réservé du numéro de diapositive 2">
            <a:extLst>
              <a:ext uri="{FF2B5EF4-FFF2-40B4-BE49-F238E27FC236}">
                <a16:creationId xmlns:a16="http://schemas.microsoft.com/office/drawing/2014/main" id="{A4807F97-6A79-4E9D-BB90-429B335F8A30}"/>
              </a:ext>
            </a:extLst>
          </p:cNvPr>
          <p:cNvSpPr>
            <a:spLocks noGrp="1"/>
          </p:cNvSpPr>
          <p:nvPr>
            <p:ph type="sldNum" sz="quarter" idx="12"/>
          </p:nvPr>
        </p:nvSpPr>
        <p:spPr/>
        <p:txBody>
          <a:bodyPr/>
          <a:lstStyle/>
          <a:p>
            <a:fld id="{F428713F-B67B-40CC-85DD-1D86B6204E19}" type="slidenum">
              <a:rPr lang="fr-FR" smtClean="0"/>
              <a:pPr/>
              <a:t>16</a:t>
            </a:fld>
            <a:endParaRPr lang="fr-FR" dirty="0"/>
          </a:p>
        </p:txBody>
      </p:sp>
      <p:sp>
        <p:nvSpPr>
          <p:cNvPr id="6" name="Espace réservé du contenu 2">
            <a:extLst>
              <a:ext uri="{FF2B5EF4-FFF2-40B4-BE49-F238E27FC236}">
                <a16:creationId xmlns:a16="http://schemas.microsoft.com/office/drawing/2014/main" id="{AB7B20A1-C967-40F9-A909-D5B8DD9DFB41}"/>
              </a:ext>
            </a:extLst>
          </p:cNvPr>
          <p:cNvSpPr txBox="1">
            <a:spLocks/>
          </p:cNvSpPr>
          <p:nvPr/>
        </p:nvSpPr>
        <p:spPr>
          <a:xfrm>
            <a:off x="1390981" y="3950897"/>
            <a:ext cx="9387237" cy="2266076"/>
          </a:xfrm>
          <a:prstGeom prst="rect">
            <a:avLst/>
          </a:prstGeom>
          <a:no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tx2"/>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5"/>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5"/>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spcAft>
                <a:spcPts val="600"/>
              </a:spcAft>
            </a:pPr>
            <a:r>
              <a:rPr lang="fr-FR" sz="1800" dirty="0"/>
              <a:t>Sur Internet, les délais de RDV ont tendance à être</a:t>
            </a:r>
            <a:r>
              <a:rPr lang="fr-FR" sz="1800" b="1" dirty="0">
                <a:solidFill>
                  <a:schemeClr val="accent5"/>
                </a:solidFill>
              </a:rPr>
              <a:t> plus courts </a:t>
            </a:r>
            <a:r>
              <a:rPr lang="fr-FR" sz="1800" dirty="0"/>
              <a:t>que par téléphone :</a:t>
            </a:r>
          </a:p>
          <a:p>
            <a:pPr lvl="1">
              <a:spcBef>
                <a:spcPts val="600"/>
              </a:spcBef>
              <a:spcAft>
                <a:spcPts val="600"/>
              </a:spcAft>
            </a:pPr>
            <a:r>
              <a:rPr lang="fr-FR" sz="1600" b="1" dirty="0">
                <a:solidFill>
                  <a:schemeClr val="accent5"/>
                </a:solidFill>
              </a:rPr>
              <a:t>4 jours de moins, écart assez stable depuis 2020.</a:t>
            </a:r>
            <a:endParaRPr lang="fr-FR" sz="1800" b="1" dirty="0">
              <a:solidFill>
                <a:schemeClr val="accent5"/>
              </a:solidFill>
            </a:endParaRPr>
          </a:p>
          <a:p>
            <a:pPr>
              <a:spcBef>
                <a:spcPts val="1800"/>
              </a:spcBef>
              <a:spcAft>
                <a:spcPts val="1800"/>
              </a:spcAft>
            </a:pPr>
            <a:r>
              <a:rPr lang="fr-FR" sz="1800" dirty="0"/>
              <a:t>En 5 ans, les délais se sont améliorés de</a:t>
            </a:r>
            <a:r>
              <a:rPr lang="fr-FR" sz="1800" b="1" dirty="0">
                <a:solidFill>
                  <a:schemeClr val="accent5"/>
                </a:solidFill>
              </a:rPr>
              <a:t> près de 4 semaines.</a:t>
            </a:r>
          </a:p>
          <a:p>
            <a:pPr>
              <a:spcBef>
                <a:spcPts val="1800"/>
              </a:spcBef>
              <a:spcAft>
                <a:spcPts val="1800"/>
              </a:spcAft>
            </a:pPr>
            <a:r>
              <a:rPr lang="fr-FR" sz="2600" dirty="0"/>
              <a:t>La </a:t>
            </a:r>
            <a:r>
              <a:rPr lang="fr-FR" sz="2600" b="1" dirty="0">
                <a:solidFill>
                  <a:schemeClr val="accent5"/>
                </a:solidFill>
              </a:rPr>
              <a:t>proportion de RDV obtenus </a:t>
            </a:r>
            <a:r>
              <a:rPr lang="fr-FR" sz="2600" dirty="0"/>
              <a:t>a progressé de </a:t>
            </a:r>
            <a:r>
              <a:rPr lang="fr-FR" sz="2600" b="1" dirty="0">
                <a:solidFill>
                  <a:schemeClr val="accent5"/>
                </a:solidFill>
              </a:rPr>
              <a:t>+20 points</a:t>
            </a:r>
            <a:r>
              <a:rPr lang="fr-FR" sz="2600" dirty="0"/>
              <a:t>.</a:t>
            </a:r>
          </a:p>
        </p:txBody>
      </p:sp>
      <p:sp>
        <p:nvSpPr>
          <p:cNvPr id="7" name="Rectangle 6">
            <a:extLst>
              <a:ext uri="{FF2B5EF4-FFF2-40B4-BE49-F238E27FC236}">
                <a16:creationId xmlns:a16="http://schemas.microsoft.com/office/drawing/2014/main" id="{39D9FC10-BD4D-494A-908F-B44021AA4AC5}"/>
              </a:ext>
            </a:extLst>
          </p:cNvPr>
          <p:cNvSpPr/>
          <p:nvPr/>
        </p:nvSpPr>
        <p:spPr>
          <a:xfrm>
            <a:off x="10000436" y="6164692"/>
            <a:ext cx="1536550"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 11</a:t>
            </a:r>
          </a:p>
        </p:txBody>
      </p:sp>
      <p:sp>
        <p:nvSpPr>
          <p:cNvPr id="5" name="Flèche : bas 4">
            <a:extLst>
              <a:ext uri="{FF2B5EF4-FFF2-40B4-BE49-F238E27FC236}">
                <a16:creationId xmlns:a16="http://schemas.microsoft.com/office/drawing/2014/main" id="{CC3D68B8-B350-8863-927B-8AF35628C015}"/>
              </a:ext>
            </a:extLst>
          </p:cNvPr>
          <p:cNvSpPr/>
          <p:nvPr/>
        </p:nvSpPr>
        <p:spPr>
          <a:xfrm rot="16200000">
            <a:off x="1043633" y="-715687"/>
            <a:ext cx="740298" cy="251016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Enquête internet</a:t>
            </a:r>
            <a:endParaRPr lang="fr-FR" sz="1400" b="1"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14145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2375" y="367862"/>
            <a:ext cx="10070824" cy="555197"/>
          </a:xfrm>
        </p:spPr>
        <p:txBody>
          <a:bodyPr>
            <a:noAutofit/>
          </a:bodyPr>
          <a:lstStyle/>
          <a:p>
            <a:r>
              <a:rPr lang="fr-FR" sz="2400" dirty="0"/>
              <a:t>L’ophtalmologie une spécialité leader des RDV en ligne </a:t>
            </a:r>
            <a:br>
              <a:rPr lang="fr-FR" sz="2400" dirty="0"/>
            </a:br>
            <a:endParaRPr lang="fr-FR" sz="2400" dirty="0"/>
          </a:p>
        </p:txBody>
      </p:sp>
      <p:sp>
        <p:nvSpPr>
          <p:cNvPr id="3" name="Espace réservé du contenu 2"/>
          <p:cNvSpPr>
            <a:spLocks noGrp="1"/>
          </p:cNvSpPr>
          <p:nvPr>
            <p:ph idx="1"/>
          </p:nvPr>
        </p:nvSpPr>
        <p:spPr>
          <a:xfrm>
            <a:off x="1122655" y="4708767"/>
            <a:ext cx="7925652" cy="2009554"/>
          </a:xfrm>
        </p:spPr>
        <p:txBody>
          <a:bodyPr>
            <a:normAutofit fontScale="92500" lnSpcReduction="10000"/>
          </a:bodyPr>
          <a:lstStyle/>
          <a:p>
            <a:pPr>
              <a:spcBef>
                <a:spcPts val="0"/>
              </a:spcBef>
              <a:spcAft>
                <a:spcPts val="600"/>
              </a:spcAft>
            </a:pPr>
            <a:r>
              <a:rPr lang="fr-FR" sz="1800" b="1" dirty="0">
                <a:solidFill>
                  <a:schemeClr val="tx1">
                    <a:lumMod val="65000"/>
                    <a:lumOff val="35000"/>
                  </a:schemeClr>
                </a:solidFill>
                <a:latin typeface="+mj-lt"/>
              </a:rPr>
              <a:t>Avantages</a:t>
            </a:r>
            <a:r>
              <a:rPr lang="fr-FR" sz="1800" dirty="0">
                <a:solidFill>
                  <a:schemeClr val="tx1">
                    <a:lumMod val="65000"/>
                    <a:lumOff val="35000"/>
                  </a:schemeClr>
                </a:solidFill>
                <a:latin typeface="+mj-lt"/>
              </a:rPr>
              <a:t> de la prise de RDV en ligne :</a:t>
            </a:r>
          </a:p>
          <a:p>
            <a:pPr lvl="1">
              <a:lnSpc>
                <a:spcPct val="130000"/>
              </a:lnSpc>
              <a:spcBef>
                <a:spcPts val="0"/>
              </a:spcBef>
              <a:spcAft>
                <a:spcPts val="1200"/>
              </a:spcAft>
            </a:pPr>
            <a:r>
              <a:rPr lang="fr-FR" sz="1600" dirty="0">
                <a:solidFill>
                  <a:schemeClr val="tx1">
                    <a:lumMod val="65000"/>
                    <a:lumOff val="35000"/>
                  </a:schemeClr>
                </a:solidFill>
                <a:latin typeface="+mj-lt"/>
              </a:rPr>
              <a:t>Pour le patient : visibilité des jours et horaires disponibles, gain de temps, déplacement et annulation facilités des RDV. </a:t>
            </a:r>
          </a:p>
          <a:p>
            <a:pPr lvl="1">
              <a:lnSpc>
                <a:spcPct val="130000"/>
              </a:lnSpc>
              <a:spcBef>
                <a:spcPts val="0"/>
              </a:spcBef>
              <a:spcAft>
                <a:spcPts val="1200"/>
              </a:spcAft>
            </a:pPr>
            <a:r>
              <a:rPr lang="fr-FR" sz="1600" dirty="0">
                <a:solidFill>
                  <a:schemeClr val="tx1">
                    <a:lumMod val="65000"/>
                    <a:lumOff val="35000"/>
                  </a:schemeClr>
                </a:solidFill>
                <a:latin typeface="+mj-lt"/>
              </a:rPr>
              <a:t>Pour le médecin, elle permet de soulager les secrétariats et à l’ophtalmologiste de structurer sa consultation en fonction des jours, des lieux et des motifs de consultation, remise en ligne immédiate des RDV annulés.</a:t>
            </a:r>
          </a:p>
        </p:txBody>
      </p:sp>
      <p:sp>
        <p:nvSpPr>
          <p:cNvPr id="4" name="Espace réservé du numéro de diapositive 3">
            <a:extLst>
              <a:ext uri="{FF2B5EF4-FFF2-40B4-BE49-F238E27FC236}">
                <a16:creationId xmlns:a16="http://schemas.microsoft.com/office/drawing/2014/main" id="{8EFE315D-DA55-451D-B7E5-3A7E3DE852B3}"/>
              </a:ext>
            </a:extLst>
          </p:cNvPr>
          <p:cNvSpPr>
            <a:spLocks noGrp="1"/>
          </p:cNvSpPr>
          <p:nvPr>
            <p:ph type="sldNum" sz="quarter" idx="12"/>
          </p:nvPr>
        </p:nvSpPr>
        <p:spPr/>
        <p:txBody>
          <a:bodyPr/>
          <a:lstStyle/>
          <a:p>
            <a:fld id="{F428713F-B67B-40CC-85DD-1D86B6204E19}" type="slidenum">
              <a:rPr lang="fr-FR" smtClean="0"/>
              <a:pPr/>
              <a:t>17</a:t>
            </a:fld>
            <a:endParaRPr lang="fr-FR" dirty="0"/>
          </a:p>
        </p:txBody>
      </p:sp>
      <p:sp>
        <p:nvSpPr>
          <p:cNvPr id="9" name="Rectangle 8">
            <a:extLst>
              <a:ext uri="{FF2B5EF4-FFF2-40B4-BE49-F238E27FC236}">
                <a16:creationId xmlns:a16="http://schemas.microsoft.com/office/drawing/2014/main" id="{45F47C98-831C-4F07-BE31-9AAFFBCDA049}"/>
              </a:ext>
            </a:extLst>
          </p:cNvPr>
          <p:cNvSpPr/>
          <p:nvPr/>
        </p:nvSpPr>
        <p:spPr>
          <a:xfrm>
            <a:off x="10191002" y="5829541"/>
            <a:ext cx="1536550"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 11</a:t>
            </a:r>
          </a:p>
        </p:txBody>
      </p:sp>
      <p:sp>
        <p:nvSpPr>
          <p:cNvPr id="7" name="Rectangle : coins arrondis 6">
            <a:extLst>
              <a:ext uri="{FF2B5EF4-FFF2-40B4-BE49-F238E27FC236}">
                <a16:creationId xmlns:a16="http://schemas.microsoft.com/office/drawing/2014/main" id="{CDD1A148-9C14-2D84-9305-7D521B0FE433}"/>
              </a:ext>
            </a:extLst>
          </p:cNvPr>
          <p:cNvSpPr/>
          <p:nvPr/>
        </p:nvSpPr>
        <p:spPr>
          <a:xfrm>
            <a:off x="9364134" y="1970598"/>
            <a:ext cx="2363418" cy="213705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65000"/>
                    <a:lumOff val="35000"/>
                  </a:schemeClr>
                </a:solidFill>
                <a:latin typeface="+mj-lt"/>
              </a:rPr>
              <a:t>Doctolib représente </a:t>
            </a:r>
            <a:r>
              <a:rPr lang="fr-FR" sz="1400" b="1" dirty="0">
                <a:solidFill>
                  <a:schemeClr val="accent5"/>
                </a:solidFill>
                <a:latin typeface="+mj-lt"/>
              </a:rPr>
              <a:t>90%</a:t>
            </a:r>
            <a:r>
              <a:rPr lang="fr-FR" sz="1400" dirty="0">
                <a:solidFill>
                  <a:schemeClr val="tx1">
                    <a:lumMod val="65000"/>
                    <a:lumOff val="35000"/>
                  </a:schemeClr>
                </a:solidFill>
                <a:latin typeface="+mj-lt"/>
              </a:rPr>
              <a:t> des sites Internet pour la prise de RDV en ophtalmologie, le reste correspond à des sites essentiellement en marque blanche.</a:t>
            </a:r>
          </a:p>
        </p:txBody>
      </p:sp>
      <p:sp>
        <p:nvSpPr>
          <p:cNvPr id="5" name="ZoneTexte 1">
            <a:extLst>
              <a:ext uri="{FF2B5EF4-FFF2-40B4-BE49-F238E27FC236}">
                <a16:creationId xmlns:a16="http://schemas.microsoft.com/office/drawing/2014/main" id="{C7C0CAEE-0651-6C83-A81D-1853FBCB80E7}"/>
              </a:ext>
            </a:extLst>
          </p:cNvPr>
          <p:cNvSpPr txBox="1"/>
          <p:nvPr/>
        </p:nvSpPr>
        <p:spPr>
          <a:xfrm>
            <a:off x="5394056" y="2856447"/>
            <a:ext cx="1908555" cy="365353"/>
          </a:xfrm>
          <a:prstGeom prst="rect">
            <a:avLst/>
          </a:prstGeom>
          <a:solidFill>
            <a:schemeClr val="accent6">
              <a:lumMod val="20000"/>
              <a:lumOff val="80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solidFill>
                  <a:schemeClr val="accent6">
                    <a:lumMod val="75000"/>
                  </a:schemeClr>
                </a:solidFill>
              </a:rPr>
              <a:t>+46% en 4 ans</a:t>
            </a:r>
          </a:p>
        </p:txBody>
      </p:sp>
      <p:graphicFrame>
        <p:nvGraphicFramePr>
          <p:cNvPr id="6" name="Graphique 5">
            <a:extLst>
              <a:ext uri="{FF2B5EF4-FFF2-40B4-BE49-F238E27FC236}">
                <a16:creationId xmlns:a16="http://schemas.microsoft.com/office/drawing/2014/main" id="{E2C24F4F-0125-4040-A2DB-6B69D67CB93A}"/>
              </a:ext>
            </a:extLst>
          </p:cNvPr>
          <p:cNvGraphicFramePr>
            <a:graphicFrameLocks/>
          </p:cNvGraphicFramePr>
          <p:nvPr>
            <p:extLst>
              <p:ext uri="{D42A27DB-BD31-4B8C-83A1-F6EECF244321}">
                <p14:modId xmlns:p14="http://schemas.microsoft.com/office/powerpoint/2010/main" val="2660396955"/>
              </p:ext>
            </p:extLst>
          </p:nvPr>
        </p:nvGraphicFramePr>
        <p:xfrm>
          <a:off x="1122655" y="993076"/>
          <a:ext cx="7925652" cy="3297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3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0396" y="169244"/>
            <a:ext cx="7634921" cy="604376"/>
          </a:xfrm>
        </p:spPr>
        <p:txBody>
          <a:bodyPr>
            <a:normAutofit fontScale="90000"/>
          </a:bodyPr>
          <a:lstStyle/>
          <a:p>
            <a:r>
              <a:rPr lang="fr-FR" dirty="0"/>
              <a:t>Une réduction des délais depuis 5 ans</a:t>
            </a:r>
            <a:br>
              <a:rPr lang="fr-FR" dirty="0"/>
            </a:br>
            <a:endParaRPr lang="fr-FR" dirty="0"/>
          </a:p>
        </p:txBody>
      </p:sp>
      <p:sp>
        <p:nvSpPr>
          <p:cNvPr id="3" name="Espace réservé du contenu 2"/>
          <p:cNvSpPr>
            <a:spLocks noGrp="1"/>
          </p:cNvSpPr>
          <p:nvPr>
            <p:ph idx="1"/>
          </p:nvPr>
        </p:nvSpPr>
        <p:spPr>
          <a:xfrm>
            <a:off x="1251520" y="3491539"/>
            <a:ext cx="8882259" cy="3109512"/>
          </a:xfrm>
        </p:spPr>
        <p:txBody>
          <a:bodyPr>
            <a:normAutofit lnSpcReduction="10000"/>
          </a:bodyPr>
          <a:lstStyle/>
          <a:p>
            <a:pPr>
              <a:spcBef>
                <a:spcPts val="0"/>
              </a:spcBef>
              <a:spcAft>
                <a:spcPts val="600"/>
              </a:spcAft>
            </a:pPr>
            <a:r>
              <a:rPr lang="fr-FR" sz="1800" b="1" cap="small" dirty="0">
                <a:latin typeface="+mj-lt"/>
              </a:rPr>
              <a:t>Enquête Téléphonique </a:t>
            </a:r>
          </a:p>
          <a:p>
            <a:pPr lvl="1">
              <a:spcBef>
                <a:spcPts val="0"/>
              </a:spcBef>
              <a:spcAft>
                <a:spcPts val="600"/>
              </a:spcAft>
            </a:pPr>
            <a:r>
              <a:rPr lang="fr-FR" sz="1600" b="1" cap="small" dirty="0">
                <a:solidFill>
                  <a:schemeClr val="accent5"/>
                </a:solidFill>
                <a:latin typeface="+mj-lt"/>
              </a:rPr>
              <a:t>Scénario 1 - Contrôle périodique :</a:t>
            </a:r>
          </a:p>
          <a:p>
            <a:pPr marL="457200" lvl="1" indent="0">
              <a:spcBef>
                <a:spcPts val="0"/>
              </a:spcBef>
              <a:spcAft>
                <a:spcPts val="600"/>
              </a:spcAft>
              <a:buNone/>
            </a:pPr>
            <a:r>
              <a:rPr lang="fr-FR" sz="1600" dirty="0">
                <a:solidFill>
                  <a:schemeClr val="tx1">
                    <a:lumMod val="65000"/>
                    <a:lumOff val="35000"/>
                  </a:schemeClr>
                </a:solidFill>
                <a:latin typeface="+mj-lt"/>
              </a:rPr>
              <a:t>Diminution des délais de </a:t>
            </a:r>
            <a:r>
              <a:rPr lang="fr-FR" sz="1600" b="1" cap="small" dirty="0">
                <a:solidFill>
                  <a:schemeClr val="accent5"/>
                </a:solidFill>
                <a:latin typeface="+mj-lt"/>
              </a:rPr>
              <a:t>3 semaines</a:t>
            </a:r>
            <a:r>
              <a:rPr lang="fr-FR" sz="1600" dirty="0">
                <a:solidFill>
                  <a:schemeClr val="tx1">
                    <a:lumMod val="65000"/>
                    <a:lumOff val="35000"/>
                  </a:schemeClr>
                </a:solidFill>
                <a:latin typeface="+mj-lt"/>
              </a:rPr>
              <a:t>, soit </a:t>
            </a:r>
            <a:r>
              <a:rPr lang="fr-FR" sz="1600" b="1" cap="small" dirty="0">
                <a:solidFill>
                  <a:schemeClr val="accent5"/>
                </a:solidFill>
                <a:latin typeface="+mj-lt"/>
              </a:rPr>
              <a:t>la moitié </a:t>
            </a:r>
            <a:r>
              <a:rPr lang="fr-FR" sz="1600" dirty="0">
                <a:solidFill>
                  <a:schemeClr val="tx1">
                    <a:lumMod val="65000"/>
                    <a:lumOff val="35000"/>
                  </a:schemeClr>
                </a:solidFill>
                <a:latin typeface="+mj-lt"/>
              </a:rPr>
              <a:t>en 5 ans.</a:t>
            </a:r>
          </a:p>
          <a:p>
            <a:pPr lvl="1">
              <a:lnSpc>
                <a:spcPct val="110000"/>
              </a:lnSpc>
              <a:spcBef>
                <a:spcPts val="1200"/>
              </a:spcBef>
              <a:spcAft>
                <a:spcPts val="600"/>
              </a:spcAft>
            </a:pPr>
            <a:r>
              <a:rPr lang="fr-FR" sz="1600" b="1" cap="small" dirty="0">
                <a:solidFill>
                  <a:schemeClr val="accent5"/>
                </a:solidFill>
                <a:latin typeface="+mj-lt"/>
              </a:rPr>
              <a:t>Scénario 2 - Apparition des symptômes :</a:t>
            </a:r>
          </a:p>
          <a:p>
            <a:pPr marL="457200" lvl="1" indent="0">
              <a:spcBef>
                <a:spcPts val="0"/>
              </a:spcBef>
              <a:spcAft>
                <a:spcPts val="600"/>
              </a:spcAft>
              <a:buNone/>
            </a:pPr>
            <a:r>
              <a:rPr lang="fr-FR" sz="1600" dirty="0">
                <a:solidFill>
                  <a:schemeClr val="tx1">
                    <a:lumMod val="65000"/>
                    <a:lumOff val="35000"/>
                  </a:schemeClr>
                </a:solidFill>
                <a:latin typeface="+mj-lt"/>
              </a:rPr>
              <a:t>Recul des délais de </a:t>
            </a:r>
            <a:r>
              <a:rPr lang="fr-FR" sz="1600" b="1" cap="small" dirty="0">
                <a:solidFill>
                  <a:schemeClr val="accent5"/>
                </a:solidFill>
                <a:latin typeface="+mj-lt"/>
              </a:rPr>
              <a:t>5 jours</a:t>
            </a:r>
            <a:r>
              <a:rPr lang="fr-FR" sz="1600" dirty="0">
                <a:solidFill>
                  <a:schemeClr val="tx1">
                    <a:lumMod val="65000"/>
                    <a:lumOff val="35000"/>
                  </a:schemeClr>
                </a:solidFill>
                <a:latin typeface="+mj-lt"/>
              </a:rPr>
              <a:t>, soit</a:t>
            </a:r>
            <a:r>
              <a:rPr lang="fr-FR" sz="1600" b="1" dirty="0">
                <a:solidFill>
                  <a:schemeClr val="accent2"/>
                </a:solidFill>
                <a:latin typeface="+mj-lt"/>
              </a:rPr>
              <a:t> </a:t>
            </a:r>
            <a:r>
              <a:rPr lang="fr-FR" sz="1600" b="1" cap="small" dirty="0">
                <a:solidFill>
                  <a:schemeClr val="accent5"/>
                </a:solidFill>
                <a:latin typeface="+mj-lt"/>
              </a:rPr>
              <a:t>la moitié </a:t>
            </a:r>
            <a:r>
              <a:rPr lang="fr-FR" sz="1600" dirty="0">
                <a:solidFill>
                  <a:schemeClr val="tx1">
                    <a:lumMod val="65000"/>
                    <a:lumOff val="35000"/>
                  </a:schemeClr>
                </a:solidFill>
                <a:latin typeface="+mj-lt"/>
              </a:rPr>
              <a:t>depuis 2019.</a:t>
            </a:r>
          </a:p>
          <a:p>
            <a:pPr>
              <a:spcBef>
                <a:spcPts val="2400"/>
              </a:spcBef>
              <a:spcAft>
                <a:spcPts val="600"/>
              </a:spcAft>
            </a:pPr>
            <a:r>
              <a:rPr lang="fr-FR" sz="1800" b="1" cap="small" dirty="0">
                <a:latin typeface="+mj-lt"/>
              </a:rPr>
              <a:t>Enquête Internet </a:t>
            </a:r>
          </a:p>
          <a:p>
            <a:pPr lvl="1">
              <a:spcBef>
                <a:spcPts val="0"/>
              </a:spcBef>
              <a:spcAft>
                <a:spcPts val="600"/>
              </a:spcAft>
            </a:pPr>
            <a:r>
              <a:rPr lang="fr-FR" sz="1600" b="1" cap="small" dirty="0">
                <a:solidFill>
                  <a:schemeClr val="accent5"/>
                </a:solidFill>
                <a:latin typeface="+mj-lt"/>
              </a:rPr>
              <a:t>Scénario 1 - Contrôle périodique :</a:t>
            </a:r>
          </a:p>
          <a:p>
            <a:pPr marL="457200" lvl="1" indent="0">
              <a:spcBef>
                <a:spcPts val="0"/>
              </a:spcBef>
              <a:spcAft>
                <a:spcPts val="600"/>
              </a:spcAft>
              <a:buNone/>
            </a:pPr>
            <a:r>
              <a:rPr lang="fr-FR" sz="1600" dirty="0">
                <a:solidFill>
                  <a:schemeClr val="tx1">
                    <a:lumMod val="65000"/>
                    <a:lumOff val="35000"/>
                  </a:schemeClr>
                </a:solidFill>
                <a:latin typeface="+mj-lt"/>
              </a:rPr>
              <a:t>Recul des délais de plus de </a:t>
            </a:r>
            <a:r>
              <a:rPr lang="fr-FR" sz="1600" b="1" cap="small" dirty="0">
                <a:solidFill>
                  <a:schemeClr val="accent5"/>
                </a:solidFill>
                <a:latin typeface="+mj-lt"/>
              </a:rPr>
              <a:t>3 semaines</a:t>
            </a:r>
            <a:r>
              <a:rPr lang="fr-FR" sz="1600" dirty="0">
                <a:solidFill>
                  <a:schemeClr val="tx1">
                    <a:lumMod val="65000"/>
                    <a:lumOff val="35000"/>
                  </a:schemeClr>
                </a:solidFill>
                <a:latin typeface="+mj-lt"/>
              </a:rPr>
              <a:t>, une diminution de </a:t>
            </a:r>
            <a:r>
              <a:rPr lang="fr-FR" sz="1600" b="1" cap="small" dirty="0">
                <a:solidFill>
                  <a:schemeClr val="accent5"/>
                </a:solidFill>
                <a:latin typeface="+mj-lt"/>
              </a:rPr>
              <a:t>60% </a:t>
            </a:r>
            <a:r>
              <a:rPr lang="fr-FR" sz="1600" dirty="0">
                <a:solidFill>
                  <a:schemeClr val="tx1">
                    <a:lumMod val="65000"/>
                    <a:lumOff val="35000"/>
                  </a:schemeClr>
                </a:solidFill>
                <a:latin typeface="+mj-lt"/>
              </a:rPr>
              <a:t>en 5 ans.</a:t>
            </a:r>
          </a:p>
        </p:txBody>
      </p:sp>
      <p:sp>
        <p:nvSpPr>
          <p:cNvPr id="4" name="Espace réservé du numéro de diapositive 3">
            <a:extLst>
              <a:ext uri="{FF2B5EF4-FFF2-40B4-BE49-F238E27FC236}">
                <a16:creationId xmlns:a16="http://schemas.microsoft.com/office/drawing/2014/main" id="{8EFE315D-DA55-451D-B7E5-3A7E3DE852B3}"/>
              </a:ext>
            </a:extLst>
          </p:cNvPr>
          <p:cNvSpPr>
            <a:spLocks noGrp="1"/>
          </p:cNvSpPr>
          <p:nvPr>
            <p:ph type="sldNum" sz="quarter" idx="12"/>
          </p:nvPr>
        </p:nvSpPr>
        <p:spPr/>
        <p:txBody>
          <a:bodyPr/>
          <a:lstStyle/>
          <a:p>
            <a:fld id="{F428713F-B67B-40CC-85DD-1D86B6204E19}" type="slidenum">
              <a:rPr lang="fr-FR" smtClean="0"/>
              <a:pPr/>
              <a:t>18</a:t>
            </a:fld>
            <a:endParaRPr lang="fr-FR" dirty="0"/>
          </a:p>
        </p:txBody>
      </p:sp>
      <p:graphicFrame>
        <p:nvGraphicFramePr>
          <p:cNvPr id="5" name="Tableau 4">
            <a:extLst>
              <a:ext uri="{FF2B5EF4-FFF2-40B4-BE49-F238E27FC236}">
                <a16:creationId xmlns:a16="http://schemas.microsoft.com/office/drawing/2014/main" id="{8BB549C1-DD4A-48CF-B48E-EC07E57428F9}"/>
              </a:ext>
            </a:extLst>
          </p:cNvPr>
          <p:cNvGraphicFramePr>
            <a:graphicFrameLocks noGrp="1"/>
          </p:cNvGraphicFramePr>
          <p:nvPr>
            <p:extLst>
              <p:ext uri="{D42A27DB-BD31-4B8C-83A1-F6EECF244321}">
                <p14:modId xmlns:p14="http://schemas.microsoft.com/office/powerpoint/2010/main" val="915968094"/>
              </p:ext>
            </p:extLst>
          </p:nvPr>
        </p:nvGraphicFramePr>
        <p:xfrm>
          <a:off x="632378" y="1164555"/>
          <a:ext cx="6920141" cy="2071971"/>
        </p:xfrm>
        <a:graphic>
          <a:graphicData uri="http://schemas.openxmlformats.org/drawingml/2006/table">
            <a:tbl>
              <a:tblPr firstRow="1">
                <a:tableStyleId>{5FD0F851-EC5A-4D38-B0AD-8093EC10F338}</a:tableStyleId>
              </a:tblPr>
              <a:tblGrid>
                <a:gridCol w="1653105">
                  <a:extLst>
                    <a:ext uri="{9D8B030D-6E8A-4147-A177-3AD203B41FA5}">
                      <a16:colId xmlns:a16="http://schemas.microsoft.com/office/drawing/2014/main" val="1453818696"/>
                    </a:ext>
                  </a:extLst>
                </a:gridCol>
                <a:gridCol w="1316759">
                  <a:extLst>
                    <a:ext uri="{9D8B030D-6E8A-4147-A177-3AD203B41FA5}">
                      <a16:colId xmlns:a16="http://schemas.microsoft.com/office/drawing/2014/main" val="268668961"/>
                    </a:ext>
                  </a:extLst>
                </a:gridCol>
                <a:gridCol w="1316759">
                  <a:extLst>
                    <a:ext uri="{9D8B030D-6E8A-4147-A177-3AD203B41FA5}">
                      <a16:colId xmlns:a16="http://schemas.microsoft.com/office/drawing/2014/main" val="3702300844"/>
                    </a:ext>
                  </a:extLst>
                </a:gridCol>
                <a:gridCol w="1316759">
                  <a:extLst>
                    <a:ext uri="{9D8B030D-6E8A-4147-A177-3AD203B41FA5}">
                      <a16:colId xmlns:a16="http://schemas.microsoft.com/office/drawing/2014/main" val="3722837651"/>
                    </a:ext>
                  </a:extLst>
                </a:gridCol>
                <a:gridCol w="1316759">
                  <a:extLst>
                    <a:ext uri="{9D8B030D-6E8A-4147-A177-3AD203B41FA5}">
                      <a16:colId xmlns:a16="http://schemas.microsoft.com/office/drawing/2014/main" val="473157230"/>
                    </a:ext>
                  </a:extLst>
                </a:gridCol>
              </a:tblGrid>
              <a:tr h="667485">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i="0" u="none" strike="noStrike" dirty="0">
                          <a:solidFill>
                            <a:schemeClr val="tx1">
                              <a:lumMod val="65000"/>
                              <a:lumOff val="35000"/>
                            </a:schemeClr>
                          </a:solidFill>
                          <a:effectLst/>
                          <a:latin typeface="+mn-lt"/>
                        </a:rPr>
                        <a:t>Délais médians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dirty="0">
                          <a:solidFill>
                            <a:schemeClr val="tx1">
                              <a:lumMod val="65000"/>
                              <a:lumOff val="35000"/>
                            </a:schemeClr>
                          </a:solidFill>
                          <a:effectLst/>
                          <a:latin typeface="+mn-lt"/>
                        </a:rPr>
                        <a:t>(en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9FB"/>
                    </a:solidFill>
                  </a:tcPr>
                </a:tc>
                <a:tc>
                  <a:txBody>
                    <a:bodyPr/>
                    <a:lstStyle/>
                    <a:p>
                      <a:pPr marL="0" algn="ctr" defTabSz="457200" rtl="0" eaLnBrk="1" fontAlgn="ctr" latinLnBrk="0" hangingPunct="1"/>
                      <a:r>
                        <a:rPr lang="fr-FR" sz="1100" b="1" i="0" u="none" strike="noStrike" kern="1200" dirty="0">
                          <a:solidFill>
                            <a:schemeClr val="tx1">
                              <a:lumMod val="65000"/>
                              <a:lumOff val="35000"/>
                            </a:schemeClr>
                          </a:solidFill>
                          <a:effectLst/>
                          <a:latin typeface="+mn-lt"/>
                          <a:ea typeface="+mn-ea"/>
                          <a:cs typeface="+mn-cs"/>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9FB"/>
                    </a:solidFill>
                  </a:tcPr>
                </a:tc>
                <a:tc>
                  <a:txBody>
                    <a:bodyPr/>
                    <a:lstStyle/>
                    <a:p>
                      <a:pPr marL="0" algn="ctr" defTabSz="457200" rtl="0" eaLnBrk="1" fontAlgn="ctr" latinLnBrk="0" hangingPunct="1"/>
                      <a:r>
                        <a:rPr lang="fr-FR" sz="1100" b="1" i="0" u="none" strike="noStrike" kern="1200" dirty="0">
                          <a:solidFill>
                            <a:schemeClr val="tx1">
                              <a:lumMod val="65000"/>
                              <a:lumOff val="35000"/>
                            </a:schemeClr>
                          </a:solidFill>
                          <a:effectLst/>
                          <a:latin typeface="+mn-lt"/>
                          <a:ea typeface="+mn-ea"/>
                          <a:cs typeface="+mn-cs"/>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tx1">
                              <a:lumMod val="65000"/>
                              <a:lumOff val="35000"/>
                            </a:schemeClr>
                          </a:solidFill>
                          <a:effectLst/>
                          <a:latin typeface="+mn-lt"/>
                          <a:ea typeface="+mn-ea"/>
                          <a:cs typeface="+mn-cs"/>
                        </a:rPr>
                        <a:t>Différence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tx1">
                              <a:lumMod val="65000"/>
                              <a:lumOff val="35000"/>
                            </a:schemeClr>
                          </a:solidFill>
                          <a:effectLst/>
                          <a:latin typeface="+mn-lt"/>
                          <a:ea typeface="+mn-ea"/>
                          <a:cs typeface="+mn-cs"/>
                        </a:rPr>
                        <a:t>2019-2024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tx1">
                              <a:lumMod val="65000"/>
                              <a:lumOff val="35000"/>
                            </a:schemeClr>
                          </a:solidFill>
                          <a:effectLst/>
                          <a:latin typeface="+mn-lt"/>
                          <a:ea typeface="+mn-ea"/>
                          <a:cs typeface="+mn-cs"/>
                        </a:rPr>
                        <a:t>Évolution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tx1">
                              <a:lumMod val="65000"/>
                              <a:lumOff val="35000"/>
                            </a:schemeClr>
                          </a:solidFill>
                          <a:effectLst/>
                          <a:latin typeface="+mn-lt"/>
                          <a:ea typeface="+mn-ea"/>
                          <a:cs typeface="+mn-cs"/>
                        </a:rPr>
                        <a:t>2019-2024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9FB"/>
                    </a:solidFill>
                  </a:tcPr>
                </a:tc>
                <a:extLst>
                  <a:ext uri="{0D108BD9-81ED-4DB2-BD59-A6C34878D82A}">
                    <a16:rowId xmlns:a16="http://schemas.microsoft.com/office/drawing/2014/main" val="3894332049"/>
                  </a:ext>
                </a:extLst>
              </a:tr>
              <a:tr h="468162">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400" b="1" i="0" u="none" strike="noStrike" cap="small" baseline="0" dirty="0">
                          <a:solidFill>
                            <a:schemeClr val="accent5">
                              <a:lumMod val="75000"/>
                            </a:schemeClr>
                          </a:solidFill>
                          <a:effectLst/>
                          <a:latin typeface="+mn-lt"/>
                        </a:rPr>
                        <a:t>scénario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tx1">
                              <a:lumMod val="65000"/>
                              <a:lumOff val="35000"/>
                            </a:schemeClr>
                          </a:solidFill>
                          <a:effectLst/>
                          <a:latin typeface="+mn-lt"/>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tx1">
                              <a:lumMod val="65000"/>
                              <a:lumOff val="35000"/>
                            </a:schemeClr>
                          </a:solidFill>
                          <a:effectLst/>
                          <a:latin typeface="+mn-lt"/>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600" b="1" kern="1200" cap="small" dirty="0">
                          <a:solidFill>
                            <a:schemeClr val="accent5"/>
                          </a:solidFill>
                          <a:latin typeface="+mj-lt"/>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ctr" latinLnBrk="0" hangingPunct="1"/>
                      <a:r>
                        <a:rPr lang="fr-FR" sz="1600" b="1" kern="1200" cap="small" dirty="0">
                          <a:solidFill>
                            <a:schemeClr val="accent5"/>
                          </a:solidFill>
                          <a:latin typeface="+mj-lt"/>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962856"/>
                  </a:ext>
                </a:extLst>
              </a:tr>
              <a:tr h="468162">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400" b="1" i="0" u="none" strike="noStrike" kern="1200" cap="small" baseline="0" dirty="0">
                          <a:solidFill>
                            <a:schemeClr val="accent5">
                              <a:lumMod val="75000"/>
                            </a:schemeClr>
                          </a:solidFill>
                          <a:effectLst/>
                          <a:latin typeface="+mn-lt"/>
                          <a:ea typeface="+mn-ea"/>
                          <a:cs typeface="+mn-cs"/>
                        </a:rPr>
                        <a:t>scénario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tx1">
                              <a:lumMod val="65000"/>
                              <a:lumOff val="35000"/>
                            </a:schemeClr>
                          </a:solidFill>
                          <a:effectLst/>
                          <a:latin typeface="+mn-lt"/>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tx1">
                              <a:lumMod val="65000"/>
                              <a:lumOff val="35000"/>
                            </a:schemeClr>
                          </a:solidFill>
                          <a:effectLst/>
                          <a:latin typeface="+mn-lt"/>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600" b="1" kern="1200" cap="small" dirty="0">
                          <a:solidFill>
                            <a:schemeClr val="accent5"/>
                          </a:solidFill>
                          <a:latin typeface="+mj-lt"/>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ctr" latinLnBrk="0" hangingPunct="1"/>
                      <a:r>
                        <a:rPr lang="fr-FR" sz="1600" b="1" kern="1200" cap="small" dirty="0">
                          <a:solidFill>
                            <a:schemeClr val="accent5"/>
                          </a:solidFill>
                          <a:latin typeface="+mj-lt"/>
                          <a:ea typeface="+mn-ea"/>
                          <a:cs typeface="+mn-cs"/>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4045889"/>
                  </a:ext>
                </a:extLst>
              </a:tr>
              <a:tr h="468162">
                <a:tc>
                  <a:txBody>
                    <a:bodyPr/>
                    <a:lstStyle/>
                    <a:p>
                      <a:pPr algn="l" fontAlgn="ctr"/>
                      <a:r>
                        <a:rPr lang="fr-FR" sz="1400" b="1" i="0" u="none" strike="noStrike" kern="1200" cap="small" baseline="0" dirty="0">
                          <a:solidFill>
                            <a:schemeClr val="accent5">
                              <a:lumMod val="75000"/>
                            </a:schemeClr>
                          </a:solidFill>
                          <a:effectLst/>
                          <a:latin typeface="+mn-lt"/>
                          <a:ea typeface="+mn-ea"/>
                          <a:cs typeface="+mn-cs"/>
                        </a:rPr>
                        <a:t>internet</a:t>
                      </a:r>
                      <a:endParaRPr lang="fr-FR" sz="1400" b="1" i="0" u="none" strike="noStrike" dirty="0">
                        <a:solidFill>
                          <a:schemeClr val="tx1">
                            <a:lumMod val="65000"/>
                            <a:lumOff val="35000"/>
                          </a:schemeClr>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tx1">
                              <a:lumMod val="65000"/>
                              <a:lumOff val="35000"/>
                            </a:schemeClr>
                          </a:solidFill>
                          <a:effectLst/>
                          <a:latin typeface="+mn-lt"/>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400" b="0" i="0" u="none" strike="noStrike" dirty="0">
                          <a:solidFill>
                            <a:schemeClr val="tx1">
                              <a:lumMod val="65000"/>
                              <a:lumOff val="35000"/>
                            </a:schemeClr>
                          </a:solidFill>
                          <a:effectLst/>
                          <a:latin typeface="+mn-lt"/>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600" b="1" kern="1200" cap="small" dirty="0">
                          <a:solidFill>
                            <a:schemeClr val="accent5"/>
                          </a:solidFill>
                          <a:latin typeface="+mj-lt"/>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ctr" latinLnBrk="0" hangingPunct="1"/>
                      <a:r>
                        <a:rPr lang="fr-FR" sz="1600" b="1" kern="1200" cap="small" dirty="0">
                          <a:solidFill>
                            <a:schemeClr val="accent5"/>
                          </a:solidFill>
                          <a:latin typeface="+mj-lt"/>
                          <a:ea typeface="+mn-ea"/>
                          <a:cs typeface="+mn-cs"/>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1117212"/>
                  </a:ext>
                </a:extLst>
              </a:tr>
            </a:tbl>
          </a:graphicData>
        </a:graphic>
      </p:graphicFrame>
      <p:sp>
        <p:nvSpPr>
          <p:cNvPr id="9" name="Rectangle 8">
            <a:extLst>
              <a:ext uri="{FF2B5EF4-FFF2-40B4-BE49-F238E27FC236}">
                <a16:creationId xmlns:a16="http://schemas.microsoft.com/office/drawing/2014/main" id="{9F31292E-88F0-4529-A107-ED9D5888D936}"/>
              </a:ext>
            </a:extLst>
          </p:cNvPr>
          <p:cNvSpPr/>
          <p:nvPr/>
        </p:nvSpPr>
        <p:spPr>
          <a:xfrm>
            <a:off x="9620257" y="5767993"/>
            <a:ext cx="1320223"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 14</a:t>
            </a:r>
          </a:p>
        </p:txBody>
      </p:sp>
      <p:sp>
        <p:nvSpPr>
          <p:cNvPr id="6" name="Flèche : bas 5">
            <a:extLst>
              <a:ext uri="{FF2B5EF4-FFF2-40B4-BE49-F238E27FC236}">
                <a16:creationId xmlns:a16="http://schemas.microsoft.com/office/drawing/2014/main" id="{1B410384-FEC6-0828-3013-2C4CBC7FC8EE}"/>
              </a:ext>
            </a:extLst>
          </p:cNvPr>
          <p:cNvSpPr/>
          <p:nvPr/>
        </p:nvSpPr>
        <p:spPr>
          <a:xfrm rot="16200000">
            <a:off x="1326131" y="-975882"/>
            <a:ext cx="740298" cy="303055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Enquête téléphonique Enquête internet</a:t>
            </a:r>
            <a:endParaRPr lang="fr-FR" sz="1400" b="1" u="none" strike="noStrike" kern="1200" dirty="0">
              <a:solidFill>
                <a:schemeClr val="bg1"/>
              </a:solidFill>
              <a:effectLst/>
              <a:latin typeface="+mn-lt"/>
              <a:ea typeface="+mn-ea"/>
              <a:cs typeface="+mn-cs"/>
            </a:endParaRPr>
          </a:p>
        </p:txBody>
      </p:sp>
      <p:sp>
        <p:nvSpPr>
          <p:cNvPr id="10" name="ZoneTexte 9">
            <a:extLst>
              <a:ext uri="{FF2B5EF4-FFF2-40B4-BE49-F238E27FC236}">
                <a16:creationId xmlns:a16="http://schemas.microsoft.com/office/drawing/2014/main" id="{976EC7A0-7149-5A59-CAA9-A42A16033C48}"/>
              </a:ext>
            </a:extLst>
          </p:cNvPr>
          <p:cNvSpPr txBox="1"/>
          <p:nvPr/>
        </p:nvSpPr>
        <p:spPr>
          <a:xfrm>
            <a:off x="8284989" y="1696451"/>
            <a:ext cx="3669631" cy="1200329"/>
          </a:xfrm>
          <a:prstGeom prst="rect">
            <a:avLst/>
          </a:prstGeom>
          <a:noFill/>
        </p:spPr>
        <p:txBody>
          <a:bodyPr wrap="square" rtlCol="0">
            <a:spAutoFit/>
          </a:bodyPr>
          <a:lstStyle/>
          <a:p>
            <a:pPr algn="ctr"/>
            <a:r>
              <a:rPr lang="fr-FR" sz="2400" b="1" dirty="0">
                <a:solidFill>
                  <a:srgbClr val="4BACC6"/>
                </a:solidFill>
              </a:rPr>
              <a:t>Scénario 1 :</a:t>
            </a:r>
          </a:p>
          <a:p>
            <a:pPr algn="ctr"/>
            <a:r>
              <a:rPr lang="fr-FR" sz="2400" b="1" dirty="0">
                <a:solidFill>
                  <a:srgbClr val="4BACC6"/>
                </a:solidFill>
              </a:rPr>
              <a:t>Téléphone + Internet</a:t>
            </a:r>
          </a:p>
          <a:p>
            <a:pPr algn="ctr"/>
            <a:r>
              <a:rPr lang="fr-FR" sz="2400" b="1" dirty="0">
                <a:solidFill>
                  <a:srgbClr val="4BACC6"/>
                </a:solidFill>
              </a:rPr>
              <a:t>19 JOURS</a:t>
            </a:r>
          </a:p>
        </p:txBody>
      </p:sp>
    </p:spTree>
    <p:extLst>
      <p:ext uri="{BB962C8B-B14F-4D97-AF65-F5344CB8AC3E}">
        <p14:creationId xmlns:p14="http://schemas.microsoft.com/office/powerpoint/2010/main" val="619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5731" y="2499971"/>
            <a:ext cx="9469586" cy="995696"/>
          </a:xfrm>
        </p:spPr>
        <p:txBody>
          <a:bodyPr>
            <a:normAutofit fontScale="90000"/>
          </a:bodyPr>
          <a:lstStyle/>
          <a:p>
            <a:r>
              <a:rPr lang="fr-FR" sz="4900" b="1" cap="small" dirty="0">
                <a:solidFill>
                  <a:schemeClr val="accent5"/>
                </a:solidFill>
              </a:rPr>
              <a:t>III. </a:t>
            </a:r>
            <a:r>
              <a:rPr lang="fr-FR" sz="3600" dirty="0"/>
              <a:t>Les résultats en région, en agglomération</a:t>
            </a:r>
            <a:br>
              <a:rPr lang="fr-FR" sz="4900" b="1" cap="small" dirty="0"/>
            </a:br>
            <a:br>
              <a:rPr lang="fr-FR" b="1" cap="small" dirty="0"/>
            </a:br>
            <a:br>
              <a:rPr lang="fr-FR" b="1" cap="small" dirty="0"/>
            </a:br>
            <a:endParaRPr lang="fr-FR" cap="small" dirty="0"/>
          </a:p>
        </p:txBody>
      </p:sp>
      <p:sp>
        <p:nvSpPr>
          <p:cNvPr id="3" name="Espace réservé du numéro de diapositive 2">
            <a:extLst>
              <a:ext uri="{FF2B5EF4-FFF2-40B4-BE49-F238E27FC236}">
                <a16:creationId xmlns:a16="http://schemas.microsoft.com/office/drawing/2014/main" id="{D10E8C2D-B4A5-481A-8382-3E9A80FB72C3}"/>
              </a:ext>
            </a:extLst>
          </p:cNvPr>
          <p:cNvSpPr>
            <a:spLocks noGrp="1"/>
          </p:cNvSpPr>
          <p:nvPr>
            <p:ph type="sldNum" sz="quarter" idx="12"/>
          </p:nvPr>
        </p:nvSpPr>
        <p:spPr/>
        <p:txBody>
          <a:bodyPr/>
          <a:lstStyle/>
          <a:p>
            <a:fld id="{F428713F-B67B-40CC-85DD-1D86B6204E19}" type="slidenum">
              <a:rPr lang="fr-FR" smtClean="0"/>
              <a:pPr/>
              <a:t>19</a:t>
            </a:fld>
            <a:endParaRPr lang="fr-FR" dirty="0"/>
          </a:p>
        </p:txBody>
      </p:sp>
    </p:spTree>
    <p:extLst>
      <p:ext uri="{BB962C8B-B14F-4D97-AF65-F5344CB8AC3E}">
        <p14:creationId xmlns:p14="http://schemas.microsoft.com/office/powerpoint/2010/main" val="186786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141E3-6735-4EC8-A07E-0DCE2F9E3C9C}"/>
              </a:ext>
            </a:extLst>
          </p:cNvPr>
          <p:cNvSpPr>
            <a:spLocks noGrp="1"/>
          </p:cNvSpPr>
          <p:nvPr>
            <p:ph type="title"/>
          </p:nvPr>
        </p:nvSpPr>
        <p:spPr>
          <a:xfrm>
            <a:off x="2288679" y="340357"/>
            <a:ext cx="7006587" cy="490668"/>
          </a:xfrm>
        </p:spPr>
        <p:txBody>
          <a:bodyPr>
            <a:normAutofit fontScale="90000"/>
          </a:bodyPr>
          <a:lstStyle/>
          <a:p>
            <a:r>
              <a:rPr lang="fr-FR" dirty="0"/>
              <a:t>La 6</a:t>
            </a:r>
            <a:r>
              <a:rPr lang="fr-FR" baseline="30000" dirty="0"/>
              <a:t>e</a:t>
            </a:r>
            <a:r>
              <a:rPr lang="fr-FR" dirty="0"/>
              <a:t> édition</a:t>
            </a:r>
          </a:p>
        </p:txBody>
      </p:sp>
      <p:sp>
        <p:nvSpPr>
          <p:cNvPr id="3" name="Espace réservé du contenu 2">
            <a:extLst>
              <a:ext uri="{FF2B5EF4-FFF2-40B4-BE49-F238E27FC236}">
                <a16:creationId xmlns:a16="http://schemas.microsoft.com/office/drawing/2014/main" id="{EA05DA6F-32B6-4324-8889-257DAD058FC5}"/>
              </a:ext>
            </a:extLst>
          </p:cNvPr>
          <p:cNvSpPr>
            <a:spLocks noGrp="1"/>
          </p:cNvSpPr>
          <p:nvPr>
            <p:ph idx="1"/>
          </p:nvPr>
        </p:nvSpPr>
        <p:spPr>
          <a:xfrm>
            <a:off x="292081" y="955841"/>
            <a:ext cx="11586575" cy="5193615"/>
          </a:xfrm>
        </p:spPr>
        <p:txBody>
          <a:bodyPr vert="horz" lIns="91440" tIns="45720" rIns="91440" bIns="45720" rtlCol="0" anchor="t">
            <a:noAutofit/>
          </a:bodyPr>
          <a:lstStyle/>
          <a:p>
            <a:pPr algn="just">
              <a:lnSpc>
                <a:spcPct val="120000"/>
              </a:lnSpc>
              <a:spcBef>
                <a:spcPts val="0"/>
              </a:spcBef>
              <a:spcAft>
                <a:spcPts val="2400"/>
              </a:spcAft>
            </a:pPr>
            <a:r>
              <a:rPr lang="fr-FR" sz="1700" dirty="0">
                <a:latin typeface="Trebuchet MS (Corps)"/>
                <a:cs typeface="Calibri Light" panose="020F0302020204030204" pitchFamily="34" charset="0"/>
              </a:rPr>
              <a:t>Pour la </a:t>
            </a:r>
            <a:r>
              <a:rPr lang="fr-FR" sz="1700" b="1" dirty="0">
                <a:solidFill>
                  <a:schemeClr val="accent5"/>
                </a:solidFill>
                <a:latin typeface="Trebuchet MS (Corps)"/>
                <a:cs typeface="Calibri Light" panose="020F0302020204030204" pitchFamily="34" charset="0"/>
              </a:rPr>
              <a:t>sixième année successive</a:t>
            </a:r>
            <a:r>
              <a:rPr lang="fr-FR" sz="1700" dirty="0">
                <a:latin typeface="Trebuchet MS (Corps)"/>
                <a:cs typeface="Calibri Light" panose="020F0302020204030204" pitchFamily="34" charset="0"/>
              </a:rPr>
              <a:t>, nous avons conduit une grande enquête nationale sur les délais d’obtention d’un rendez-vous en ophtalmologie afin d’observer si les actions que nous avons entreprises et exposées lors des précédentes conférences de presse du SNOF ont permis une </a:t>
            </a:r>
            <a:r>
              <a:rPr lang="fr-FR" sz="1700" b="1" dirty="0">
                <a:solidFill>
                  <a:schemeClr val="accent5"/>
                </a:solidFill>
                <a:latin typeface="Trebuchet MS (Corps)"/>
                <a:cs typeface="Calibri Light" panose="020F0302020204030204" pitchFamily="34" charset="0"/>
              </a:rPr>
              <a:t>amélioration de l’accès aux soins en ophtalmologie</a:t>
            </a:r>
            <a:r>
              <a:rPr lang="fr-FR" sz="1700" dirty="0">
                <a:solidFill>
                  <a:schemeClr val="accent5"/>
                </a:solidFill>
                <a:latin typeface="Trebuchet MS (Corps)"/>
                <a:cs typeface="Calibri Light" panose="020F0302020204030204" pitchFamily="34" charset="0"/>
              </a:rPr>
              <a:t>.</a:t>
            </a:r>
          </a:p>
          <a:p>
            <a:pPr algn="just">
              <a:lnSpc>
                <a:spcPct val="120000"/>
              </a:lnSpc>
              <a:spcBef>
                <a:spcPts val="0"/>
              </a:spcBef>
              <a:spcAft>
                <a:spcPts val="2400"/>
              </a:spcAft>
            </a:pPr>
            <a:r>
              <a:rPr lang="fr-FR" sz="1700" dirty="0">
                <a:latin typeface="Trebuchet MS (Corps)"/>
                <a:cs typeface="Calibri Light" panose="020F0302020204030204" pitchFamily="34" charset="0"/>
              </a:rPr>
              <a:t>Cette année, le nombre d’installation des ophtalmologistes a dépassé le nombre de départ en </a:t>
            </a:r>
            <a:r>
              <a:rPr lang="fr-FR" sz="1700" b="1" dirty="0">
                <a:solidFill>
                  <a:schemeClr val="accent5"/>
                </a:solidFill>
                <a:latin typeface="Trebuchet MS (Corps)"/>
                <a:cs typeface="Calibri Light" panose="020F0302020204030204" pitchFamily="34" charset="0"/>
              </a:rPr>
              <a:t>retraite. </a:t>
            </a:r>
            <a:r>
              <a:rPr lang="fr-FR" sz="1700" dirty="0">
                <a:latin typeface="Trebuchet MS (Corps)"/>
                <a:cs typeface="Calibri Light" panose="020F0302020204030204" pitchFamily="34" charset="0"/>
              </a:rPr>
              <a:t>Une</a:t>
            </a:r>
            <a:r>
              <a:rPr lang="fr-FR" sz="1700" b="1" dirty="0">
                <a:solidFill>
                  <a:schemeClr val="accent5"/>
                </a:solidFill>
                <a:latin typeface="Trebuchet MS (Corps)"/>
                <a:cs typeface="Calibri Light" panose="020F0302020204030204" pitchFamily="34" charset="0"/>
              </a:rPr>
              <a:t> stabilisation démographique </a:t>
            </a:r>
            <a:r>
              <a:rPr lang="fr-FR" sz="1700" dirty="0">
                <a:latin typeface="Trebuchet MS (Corps)"/>
                <a:cs typeface="Calibri Light" panose="020F0302020204030204" pitchFamily="34" charset="0"/>
              </a:rPr>
              <a:t>qui a participé à répondre </a:t>
            </a:r>
            <a:r>
              <a:rPr lang="fr-FR" sz="1700" b="1" dirty="0">
                <a:solidFill>
                  <a:schemeClr val="accent5"/>
                </a:solidFill>
                <a:latin typeface="Trebuchet MS (Corps)"/>
                <a:cs typeface="Calibri Light" panose="020F0302020204030204" pitchFamily="34" charset="0"/>
              </a:rPr>
              <a:t>à l’augmentation de la demande de soins </a:t>
            </a:r>
            <a:r>
              <a:rPr lang="fr-FR" sz="1700" dirty="0">
                <a:latin typeface="Trebuchet MS (Corps)"/>
                <a:cs typeface="Calibri Light" panose="020F0302020204030204" pitchFamily="34" charset="0"/>
              </a:rPr>
              <a:t>(vieillissement de la population, rattrapage de soins post Covid-19, etc.). L’ophtalmologie est l’une des rares spécialités à avoir réussi à répondre à la hausse de la demande de soins, le volume d’actes ayant augmenté de 3,7% en un an (source ISPL). </a:t>
            </a:r>
          </a:p>
          <a:p>
            <a:pPr algn="just">
              <a:lnSpc>
                <a:spcPct val="120000"/>
              </a:lnSpc>
              <a:spcBef>
                <a:spcPts val="0"/>
              </a:spcBef>
              <a:spcAft>
                <a:spcPts val="2400"/>
              </a:spcAft>
            </a:pPr>
            <a:r>
              <a:rPr lang="fr-FR" sz="1700" dirty="0">
                <a:latin typeface="Trebuchet MS (Corps)"/>
                <a:cs typeface="Calibri Light" panose="020F0302020204030204" pitchFamily="34" charset="0"/>
              </a:rPr>
              <a:t>Depuis février 2023, on approche d’une centaine de centres de santé ophtalmiques aux pratiques frauduleuses qui ont fermé ou ont été déconventionnés. La fermeture des centres de santé n’a pas eu d’impact sur les délais d’attente. </a:t>
            </a:r>
          </a:p>
          <a:p>
            <a:pPr algn="just">
              <a:lnSpc>
                <a:spcPct val="120000"/>
              </a:lnSpc>
              <a:spcBef>
                <a:spcPts val="0"/>
              </a:spcBef>
              <a:spcAft>
                <a:spcPts val="2400"/>
              </a:spcAft>
            </a:pPr>
            <a:r>
              <a:rPr lang="fr-FR" sz="1700" dirty="0">
                <a:latin typeface="Trebuchet MS (Corps)"/>
                <a:cs typeface="Calibri Light"/>
              </a:rPr>
              <a:t>Cette étude explore deux des principaux motifs de consultation pour un nouveau patient à travers la prise de RDV par téléphone et par Internet.</a:t>
            </a:r>
            <a:r>
              <a:rPr lang="fr-FR" sz="1700" dirty="0">
                <a:solidFill>
                  <a:schemeClr val="accent5">
                    <a:lumMod val="75000"/>
                  </a:schemeClr>
                </a:solidFill>
                <a:latin typeface="Trebuchet MS (Corps)"/>
                <a:cs typeface="Calibri Light"/>
              </a:rPr>
              <a:t> </a:t>
            </a:r>
            <a:r>
              <a:rPr lang="fr-FR" sz="1700" dirty="0">
                <a:latin typeface="Trebuchet MS (Corps)"/>
                <a:cs typeface="Calibri Light"/>
              </a:rPr>
              <a:t>Ainsi, cette sixième édition conserve une </a:t>
            </a:r>
            <a:r>
              <a:rPr lang="fr-FR" sz="1700" b="1" u="sng" dirty="0">
                <a:solidFill>
                  <a:schemeClr val="accent5"/>
                </a:solidFill>
                <a:latin typeface="Trebuchet MS (Corps)"/>
                <a:cs typeface="Calibri Light"/>
              </a:rPr>
              <a:t>méthodologie unique</a:t>
            </a:r>
            <a:r>
              <a:rPr lang="fr-FR" sz="1700" b="1" dirty="0">
                <a:solidFill>
                  <a:schemeClr val="accent5"/>
                </a:solidFill>
                <a:latin typeface="Trebuchet MS (Corps)"/>
                <a:cs typeface="Calibri Light"/>
              </a:rPr>
              <a:t> intégrant les sites de prise de rendez-vous en ligne ainsi que la proportion de RDV non obtenus.</a:t>
            </a:r>
          </a:p>
        </p:txBody>
      </p:sp>
      <p:sp>
        <p:nvSpPr>
          <p:cNvPr id="5" name="Espace réservé du numéro de diapositive 4">
            <a:extLst>
              <a:ext uri="{FF2B5EF4-FFF2-40B4-BE49-F238E27FC236}">
                <a16:creationId xmlns:a16="http://schemas.microsoft.com/office/drawing/2014/main" id="{5620DA83-1165-4365-A5D7-CE6F8C0B2462}"/>
              </a:ext>
            </a:extLst>
          </p:cNvPr>
          <p:cNvSpPr>
            <a:spLocks noGrp="1"/>
          </p:cNvSpPr>
          <p:nvPr>
            <p:ph type="sldNum" sz="quarter" idx="12"/>
          </p:nvPr>
        </p:nvSpPr>
        <p:spPr/>
        <p:txBody>
          <a:bodyPr/>
          <a:lstStyle/>
          <a:p>
            <a:fld id="{F428713F-B67B-40CC-85DD-1D86B6204E19}" type="slidenum">
              <a:rPr lang="fr-FR" smtClean="0"/>
              <a:pPr/>
              <a:t>2</a:t>
            </a:fld>
            <a:endParaRPr lang="fr-FR" dirty="0"/>
          </a:p>
        </p:txBody>
      </p:sp>
      <p:sp>
        <p:nvSpPr>
          <p:cNvPr id="4" name="Flèche : bas 3">
            <a:extLst>
              <a:ext uri="{FF2B5EF4-FFF2-40B4-BE49-F238E27FC236}">
                <a16:creationId xmlns:a16="http://schemas.microsoft.com/office/drawing/2014/main" id="{4A68A6FE-890E-A584-9A44-9484B8F0DC81}"/>
              </a:ext>
            </a:extLst>
          </p:cNvPr>
          <p:cNvSpPr/>
          <p:nvPr/>
        </p:nvSpPr>
        <p:spPr>
          <a:xfrm rot="16200000">
            <a:off x="718955" y="-503412"/>
            <a:ext cx="740298" cy="217820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b="1" dirty="0">
                <a:solidFill>
                  <a:schemeClr val="bg1"/>
                </a:solidFill>
              </a:rPr>
              <a:t>Contexte</a:t>
            </a:r>
          </a:p>
        </p:txBody>
      </p:sp>
    </p:spTree>
    <p:extLst>
      <p:ext uri="{BB962C8B-B14F-4D97-AF65-F5344CB8AC3E}">
        <p14:creationId xmlns:p14="http://schemas.microsoft.com/office/powerpoint/2010/main" val="43290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707EDF-7598-4148-A7F6-E27B87D0B142}"/>
              </a:ext>
            </a:extLst>
          </p:cNvPr>
          <p:cNvSpPr>
            <a:spLocks noGrp="1"/>
          </p:cNvSpPr>
          <p:nvPr>
            <p:ph type="sldNum" sz="quarter" idx="12"/>
          </p:nvPr>
        </p:nvSpPr>
        <p:spPr/>
        <p:txBody>
          <a:bodyPr/>
          <a:lstStyle/>
          <a:p>
            <a:fld id="{F428713F-B67B-40CC-85DD-1D86B6204E19}" type="slidenum">
              <a:rPr lang="fr-FR" smtClean="0"/>
              <a:pPr/>
              <a:t>20</a:t>
            </a:fld>
            <a:endParaRPr lang="fr-FR" dirty="0"/>
          </a:p>
        </p:txBody>
      </p:sp>
      <p:sp>
        <p:nvSpPr>
          <p:cNvPr id="10" name="Espace réservé du contenu 2">
            <a:extLst>
              <a:ext uri="{FF2B5EF4-FFF2-40B4-BE49-F238E27FC236}">
                <a16:creationId xmlns:a16="http://schemas.microsoft.com/office/drawing/2014/main" id="{97CA3DB2-030B-4B1D-ACEB-9051BEF33054}"/>
              </a:ext>
            </a:extLst>
          </p:cNvPr>
          <p:cNvSpPr>
            <a:spLocks noGrp="1"/>
          </p:cNvSpPr>
          <p:nvPr>
            <p:ph idx="1"/>
          </p:nvPr>
        </p:nvSpPr>
        <p:spPr>
          <a:xfrm>
            <a:off x="273255" y="1307461"/>
            <a:ext cx="3211958" cy="3511877"/>
          </a:xfrm>
        </p:spPr>
        <p:txBody>
          <a:bodyPr vert="horz" lIns="91440" tIns="45720" rIns="91440" bIns="45720" rtlCol="0" anchor="t">
            <a:noAutofit/>
          </a:bodyPr>
          <a:lstStyle/>
          <a:p>
            <a:pPr marL="0" indent="0">
              <a:spcAft>
                <a:spcPts val="600"/>
              </a:spcAft>
              <a:buNone/>
            </a:pPr>
            <a:r>
              <a:rPr lang="fr-FR" sz="1400" dirty="0"/>
              <a:t>Depuis 2019, </a:t>
            </a:r>
            <a:r>
              <a:rPr lang="fr-FR" sz="1400" b="1" dirty="0">
                <a:solidFill>
                  <a:schemeClr val="accent5"/>
                </a:solidFill>
              </a:rPr>
              <a:t>11 régions sur 13 voient leurs délais s’améliorer, notamment celles où les délais étaient les plus longs </a:t>
            </a:r>
            <a:r>
              <a:rPr lang="fr-FR" sz="1400" dirty="0"/>
              <a:t>: </a:t>
            </a:r>
          </a:p>
          <a:p>
            <a:pPr>
              <a:spcBef>
                <a:spcPts val="300"/>
              </a:spcBef>
              <a:spcAft>
                <a:spcPts val="600"/>
              </a:spcAft>
            </a:pPr>
            <a:r>
              <a:rPr lang="fr-FR" sz="1400" cap="small" dirty="0"/>
              <a:t>Normandie</a:t>
            </a:r>
            <a:r>
              <a:rPr lang="fr-FR" sz="1600" dirty="0"/>
              <a:t> </a:t>
            </a:r>
            <a:r>
              <a:rPr lang="fr-FR" sz="1400" dirty="0"/>
              <a:t>: -69 jours</a:t>
            </a:r>
          </a:p>
          <a:p>
            <a:pPr>
              <a:spcBef>
                <a:spcPts val="300"/>
              </a:spcBef>
              <a:spcAft>
                <a:spcPts val="600"/>
              </a:spcAft>
            </a:pPr>
            <a:r>
              <a:rPr lang="fr-FR" sz="1400" cap="small" dirty="0"/>
              <a:t>Occitanie</a:t>
            </a:r>
            <a:r>
              <a:rPr lang="fr-FR" sz="1400" dirty="0"/>
              <a:t> : -60 jours</a:t>
            </a:r>
          </a:p>
          <a:p>
            <a:pPr>
              <a:spcBef>
                <a:spcPts val="300"/>
              </a:spcBef>
              <a:spcAft>
                <a:spcPts val="600"/>
              </a:spcAft>
            </a:pPr>
            <a:r>
              <a:rPr lang="fr-FR" sz="1400" cap="small" dirty="0"/>
              <a:t>Bretagne</a:t>
            </a:r>
            <a:r>
              <a:rPr lang="fr-FR" sz="1400" dirty="0"/>
              <a:t> : -56 jours</a:t>
            </a:r>
          </a:p>
          <a:p>
            <a:pPr>
              <a:spcBef>
                <a:spcPts val="300"/>
              </a:spcBef>
              <a:spcAft>
                <a:spcPts val="600"/>
              </a:spcAft>
            </a:pPr>
            <a:r>
              <a:rPr lang="fr-FR" sz="1400" cap="small" dirty="0"/>
              <a:t>Hauts-de-France </a:t>
            </a:r>
            <a:r>
              <a:rPr lang="fr-FR" sz="1400" dirty="0"/>
              <a:t>: -40 jours</a:t>
            </a:r>
          </a:p>
          <a:p>
            <a:pPr>
              <a:spcBef>
                <a:spcPts val="300"/>
              </a:spcBef>
              <a:spcAft>
                <a:spcPts val="600"/>
              </a:spcAft>
            </a:pPr>
            <a:r>
              <a:rPr lang="fr-FR" sz="1400" cap="small" dirty="0"/>
              <a:t>Centre-Val de Loire </a:t>
            </a:r>
            <a:r>
              <a:rPr lang="fr-FR" sz="1400" dirty="0"/>
              <a:t>: -34 jours</a:t>
            </a:r>
          </a:p>
        </p:txBody>
      </p:sp>
      <p:sp>
        <p:nvSpPr>
          <p:cNvPr id="7" name="ZoneTexte 6">
            <a:extLst>
              <a:ext uri="{FF2B5EF4-FFF2-40B4-BE49-F238E27FC236}">
                <a16:creationId xmlns:a16="http://schemas.microsoft.com/office/drawing/2014/main" id="{2CD4D369-9D30-40EF-B297-A079C73A88E6}"/>
              </a:ext>
            </a:extLst>
          </p:cNvPr>
          <p:cNvSpPr txBox="1"/>
          <p:nvPr/>
        </p:nvSpPr>
        <p:spPr>
          <a:xfrm>
            <a:off x="313345" y="4819338"/>
            <a:ext cx="3171868" cy="1092607"/>
          </a:xfrm>
          <a:prstGeom prst="rect">
            <a:avLst/>
          </a:prstGeom>
          <a:solidFill>
            <a:srgbClr val="F3F9FB"/>
          </a:solidFill>
        </p:spPr>
        <p:txBody>
          <a:bodyPr wrap="square">
            <a:spAutoFit/>
          </a:bodyPr>
          <a:lstStyle/>
          <a:p>
            <a:pPr>
              <a:spcBef>
                <a:spcPts val="300"/>
              </a:spcBef>
            </a:pPr>
            <a:r>
              <a:rPr lang="fr-FR" sz="1100" b="1" dirty="0">
                <a:solidFill>
                  <a:schemeClr val="tx1">
                    <a:lumMod val="75000"/>
                    <a:lumOff val="25000"/>
                  </a:schemeClr>
                </a:solidFill>
              </a:rPr>
              <a:t>Rappel des chiffres nationaux :</a:t>
            </a:r>
          </a:p>
          <a:p>
            <a:pPr>
              <a:spcBef>
                <a:spcPts val="300"/>
              </a:spcBef>
            </a:pPr>
            <a:r>
              <a:rPr lang="fr-FR" sz="1100" dirty="0">
                <a:solidFill>
                  <a:schemeClr val="tx1">
                    <a:lumMod val="75000"/>
                    <a:lumOff val="25000"/>
                  </a:schemeClr>
                </a:solidFill>
              </a:rPr>
              <a:t>● Délai médian : </a:t>
            </a:r>
            <a:r>
              <a:rPr lang="fr-FR" sz="1100" b="1" dirty="0">
                <a:solidFill>
                  <a:schemeClr val="tx1">
                    <a:lumMod val="75000"/>
                    <a:lumOff val="25000"/>
                  </a:schemeClr>
                </a:solidFill>
              </a:rPr>
              <a:t>21 jours</a:t>
            </a:r>
            <a:endParaRPr lang="fr-FR" sz="1100" dirty="0">
              <a:solidFill>
                <a:schemeClr val="tx1">
                  <a:lumMod val="75000"/>
                  <a:lumOff val="25000"/>
                </a:schemeClr>
              </a:solidFill>
            </a:endParaRPr>
          </a:p>
          <a:p>
            <a:pPr>
              <a:spcBef>
                <a:spcPts val="300"/>
              </a:spcBef>
            </a:pPr>
            <a:r>
              <a:rPr lang="fr-FR" sz="1100" dirty="0">
                <a:solidFill>
                  <a:schemeClr val="tx1">
                    <a:lumMod val="75000"/>
                    <a:lumOff val="25000"/>
                  </a:schemeClr>
                </a:solidFill>
              </a:rPr>
              <a:t>● Délai moyen : </a:t>
            </a:r>
            <a:r>
              <a:rPr lang="fr-FR" sz="1100" b="1" dirty="0">
                <a:solidFill>
                  <a:schemeClr val="tx1">
                    <a:lumMod val="75000"/>
                    <a:lumOff val="25000"/>
                  </a:schemeClr>
                </a:solidFill>
              </a:rPr>
              <a:t>46 jours</a:t>
            </a:r>
            <a:endParaRPr lang="fr-FR" sz="1100" dirty="0">
              <a:solidFill>
                <a:schemeClr val="tx1">
                  <a:lumMod val="75000"/>
                  <a:lumOff val="25000"/>
                </a:schemeClr>
              </a:solidFill>
            </a:endParaRPr>
          </a:p>
          <a:p>
            <a:pPr>
              <a:spcBef>
                <a:spcPts val="300"/>
              </a:spcBef>
            </a:pPr>
            <a:r>
              <a:rPr lang="fr-FR" sz="1100" dirty="0">
                <a:solidFill>
                  <a:schemeClr val="tx1">
                    <a:lumMod val="75000"/>
                    <a:lumOff val="25000"/>
                  </a:schemeClr>
                </a:solidFill>
              </a:rPr>
              <a:t>● Proportion de RDV obtenus : </a:t>
            </a:r>
            <a:r>
              <a:rPr lang="fr-FR" sz="1100" b="1" dirty="0">
                <a:solidFill>
                  <a:schemeClr val="tx1">
                    <a:lumMod val="75000"/>
                    <a:lumOff val="25000"/>
                  </a:schemeClr>
                </a:solidFill>
              </a:rPr>
              <a:t>75%</a:t>
            </a:r>
          </a:p>
          <a:p>
            <a:pPr>
              <a:spcBef>
                <a:spcPts val="300"/>
              </a:spcBef>
            </a:pPr>
            <a:r>
              <a:rPr lang="fr-FR" sz="1100" dirty="0">
                <a:solidFill>
                  <a:schemeClr val="tx1">
                    <a:lumMod val="75000"/>
                    <a:lumOff val="25000"/>
                  </a:schemeClr>
                </a:solidFill>
              </a:rPr>
              <a:t>● </a:t>
            </a:r>
            <a:r>
              <a:rPr lang="fr-FR" sz="1100" i="1" dirty="0">
                <a:solidFill>
                  <a:schemeClr val="tx1">
                    <a:lumMod val="75000"/>
                    <a:lumOff val="25000"/>
                  </a:schemeClr>
                </a:solidFill>
              </a:rPr>
              <a:t>n</a:t>
            </a:r>
            <a:r>
              <a:rPr lang="fr-FR" sz="1100" dirty="0">
                <a:solidFill>
                  <a:schemeClr val="tx1">
                    <a:lumMod val="75000"/>
                    <a:lumOff val="25000"/>
                  </a:schemeClr>
                </a:solidFill>
              </a:rPr>
              <a:t> = </a:t>
            </a:r>
            <a:r>
              <a:rPr lang="fr-FR" sz="1100" i="1" dirty="0">
                <a:solidFill>
                  <a:schemeClr val="tx1">
                    <a:lumMod val="75000"/>
                    <a:lumOff val="25000"/>
                  </a:schemeClr>
                </a:solidFill>
              </a:rPr>
              <a:t>1 213.</a:t>
            </a:r>
          </a:p>
        </p:txBody>
      </p:sp>
      <p:sp>
        <p:nvSpPr>
          <p:cNvPr id="11" name="Rectangle 10">
            <a:extLst>
              <a:ext uri="{FF2B5EF4-FFF2-40B4-BE49-F238E27FC236}">
                <a16:creationId xmlns:a16="http://schemas.microsoft.com/office/drawing/2014/main" id="{7D45AC0B-0830-46FB-8202-D92776CDF913}"/>
              </a:ext>
            </a:extLst>
          </p:cNvPr>
          <p:cNvSpPr/>
          <p:nvPr/>
        </p:nvSpPr>
        <p:spPr>
          <a:xfrm>
            <a:off x="313344" y="6061218"/>
            <a:ext cx="1536550"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Annexes 6 et 7</a:t>
            </a:r>
          </a:p>
        </p:txBody>
      </p:sp>
      <p:sp>
        <p:nvSpPr>
          <p:cNvPr id="6" name="Flèche : bas 5">
            <a:extLst>
              <a:ext uri="{FF2B5EF4-FFF2-40B4-BE49-F238E27FC236}">
                <a16:creationId xmlns:a16="http://schemas.microsoft.com/office/drawing/2014/main" id="{66FB11E3-923F-8CA7-DACC-4650C85E5DB4}"/>
              </a:ext>
            </a:extLst>
          </p:cNvPr>
          <p:cNvSpPr/>
          <p:nvPr/>
        </p:nvSpPr>
        <p:spPr>
          <a:xfrm rot="16200000">
            <a:off x="946933" y="-618989"/>
            <a:ext cx="776810" cy="235327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Scénario 1, Téléphone</a:t>
            </a:r>
          </a:p>
          <a:p>
            <a:pPr algn="ctr"/>
            <a:r>
              <a:rPr lang="fr-FR" sz="1400" b="1" dirty="0">
                <a:solidFill>
                  <a:schemeClr val="bg1"/>
                </a:solidFill>
              </a:rPr>
              <a:t>Contrôle périodique</a:t>
            </a:r>
          </a:p>
        </p:txBody>
      </p:sp>
      <p:pic>
        <p:nvPicPr>
          <p:cNvPr id="4" name="Image 3" descr="Une image contenant texte, carte, capture d’écran, atlas&#10;&#10;Description générée automatiquement">
            <a:extLst>
              <a:ext uri="{FF2B5EF4-FFF2-40B4-BE49-F238E27FC236}">
                <a16:creationId xmlns:a16="http://schemas.microsoft.com/office/drawing/2014/main" id="{4E966FDE-C42B-0E85-066C-A28B49A13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327" y="169244"/>
            <a:ext cx="8142329" cy="6292084"/>
          </a:xfrm>
          <a:prstGeom prst="rect">
            <a:avLst/>
          </a:prstGeom>
          <a:ln>
            <a:solidFill>
              <a:schemeClr val="bg1">
                <a:lumMod val="85000"/>
              </a:schemeClr>
            </a:solidFill>
          </a:ln>
        </p:spPr>
      </p:pic>
      <p:sp>
        <p:nvSpPr>
          <p:cNvPr id="2" name="ZoneTexte 1">
            <a:extLst>
              <a:ext uri="{FF2B5EF4-FFF2-40B4-BE49-F238E27FC236}">
                <a16:creationId xmlns:a16="http://schemas.microsoft.com/office/drawing/2014/main" id="{77D55FBA-B833-BCD5-0EB4-20B00C7BD15A}"/>
              </a:ext>
            </a:extLst>
          </p:cNvPr>
          <p:cNvSpPr txBox="1"/>
          <p:nvPr/>
        </p:nvSpPr>
        <p:spPr>
          <a:xfrm>
            <a:off x="273255" y="4146436"/>
            <a:ext cx="3444404" cy="523220"/>
          </a:xfrm>
          <a:prstGeom prst="rect">
            <a:avLst/>
          </a:prstGeom>
          <a:noFill/>
        </p:spPr>
        <p:txBody>
          <a:bodyPr wrap="none" rtlCol="0">
            <a:spAutoFit/>
          </a:bodyPr>
          <a:lstStyle/>
          <a:p>
            <a:pPr algn="just"/>
            <a:r>
              <a:rPr lang="fr-FR" sz="1400" dirty="0"/>
              <a:t>Les délais de RDV sont globalement </a:t>
            </a:r>
          </a:p>
          <a:p>
            <a:pPr algn="just"/>
            <a:r>
              <a:rPr lang="fr-FR" sz="1400" dirty="0"/>
              <a:t>satisfaisants en Ile-de-France et en PACA</a:t>
            </a:r>
          </a:p>
        </p:txBody>
      </p:sp>
    </p:spTree>
    <p:extLst>
      <p:ext uri="{BB962C8B-B14F-4D97-AF65-F5344CB8AC3E}">
        <p14:creationId xmlns:p14="http://schemas.microsoft.com/office/powerpoint/2010/main" val="177325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707EDF-7598-4148-A7F6-E27B87D0B142}"/>
              </a:ext>
            </a:extLst>
          </p:cNvPr>
          <p:cNvSpPr>
            <a:spLocks noGrp="1"/>
          </p:cNvSpPr>
          <p:nvPr>
            <p:ph type="sldNum" sz="quarter" idx="12"/>
          </p:nvPr>
        </p:nvSpPr>
        <p:spPr/>
        <p:txBody>
          <a:bodyPr/>
          <a:lstStyle/>
          <a:p>
            <a:fld id="{F428713F-B67B-40CC-85DD-1D86B6204E19}" type="slidenum">
              <a:rPr lang="fr-FR" smtClean="0"/>
              <a:pPr/>
              <a:t>21</a:t>
            </a:fld>
            <a:endParaRPr lang="fr-FR" dirty="0"/>
          </a:p>
        </p:txBody>
      </p:sp>
      <p:sp>
        <p:nvSpPr>
          <p:cNvPr id="7" name="ZoneTexte 6">
            <a:extLst>
              <a:ext uri="{FF2B5EF4-FFF2-40B4-BE49-F238E27FC236}">
                <a16:creationId xmlns:a16="http://schemas.microsoft.com/office/drawing/2014/main" id="{2CD4D369-9D30-40EF-B297-A079C73A88E6}"/>
              </a:ext>
            </a:extLst>
          </p:cNvPr>
          <p:cNvSpPr txBox="1"/>
          <p:nvPr/>
        </p:nvSpPr>
        <p:spPr>
          <a:xfrm>
            <a:off x="491416" y="4554788"/>
            <a:ext cx="3044874" cy="1092607"/>
          </a:xfrm>
          <a:prstGeom prst="rect">
            <a:avLst/>
          </a:prstGeom>
          <a:solidFill>
            <a:srgbClr val="F3F9FB"/>
          </a:solidFill>
        </p:spPr>
        <p:txBody>
          <a:bodyPr wrap="square">
            <a:spAutoFit/>
          </a:bodyPr>
          <a:lstStyle/>
          <a:p>
            <a:pPr>
              <a:spcBef>
                <a:spcPts val="300"/>
              </a:spcBef>
            </a:pPr>
            <a:r>
              <a:rPr lang="fr-FR" sz="1100" b="1" dirty="0">
                <a:solidFill>
                  <a:schemeClr val="tx1">
                    <a:lumMod val="75000"/>
                    <a:lumOff val="25000"/>
                  </a:schemeClr>
                </a:solidFill>
              </a:rPr>
              <a:t>Rappel des chiffres nationaux :</a:t>
            </a:r>
          </a:p>
          <a:p>
            <a:pPr>
              <a:spcBef>
                <a:spcPts val="300"/>
              </a:spcBef>
            </a:pPr>
            <a:r>
              <a:rPr lang="fr-FR" sz="1100" dirty="0">
                <a:solidFill>
                  <a:schemeClr val="tx1">
                    <a:lumMod val="75000"/>
                    <a:lumOff val="25000"/>
                  </a:schemeClr>
                </a:solidFill>
              </a:rPr>
              <a:t>● Délai médian : </a:t>
            </a:r>
            <a:r>
              <a:rPr lang="fr-FR" sz="1100" b="1" dirty="0">
                <a:solidFill>
                  <a:schemeClr val="tx1">
                    <a:lumMod val="75000"/>
                    <a:lumOff val="25000"/>
                  </a:schemeClr>
                </a:solidFill>
              </a:rPr>
              <a:t>5 jours</a:t>
            </a:r>
            <a:endParaRPr lang="fr-FR" sz="1100" dirty="0">
              <a:solidFill>
                <a:schemeClr val="tx1">
                  <a:lumMod val="75000"/>
                  <a:lumOff val="25000"/>
                </a:schemeClr>
              </a:solidFill>
            </a:endParaRPr>
          </a:p>
          <a:p>
            <a:pPr>
              <a:spcBef>
                <a:spcPts val="300"/>
              </a:spcBef>
            </a:pPr>
            <a:r>
              <a:rPr lang="fr-FR" sz="1100" dirty="0">
                <a:solidFill>
                  <a:schemeClr val="tx1">
                    <a:lumMod val="75000"/>
                    <a:lumOff val="25000"/>
                  </a:schemeClr>
                </a:solidFill>
              </a:rPr>
              <a:t>● Délai moyen : </a:t>
            </a:r>
            <a:r>
              <a:rPr lang="fr-FR" sz="1100" b="1" dirty="0">
                <a:solidFill>
                  <a:schemeClr val="tx1">
                    <a:lumMod val="75000"/>
                    <a:lumOff val="25000"/>
                  </a:schemeClr>
                </a:solidFill>
              </a:rPr>
              <a:t>7 jours</a:t>
            </a:r>
            <a:endParaRPr lang="fr-FR" sz="1100" dirty="0">
              <a:solidFill>
                <a:schemeClr val="tx1">
                  <a:lumMod val="75000"/>
                  <a:lumOff val="25000"/>
                </a:schemeClr>
              </a:solidFill>
            </a:endParaRPr>
          </a:p>
          <a:p>
            <a:pPr>
              <a:spcBef>
                <a:spcPts val="300"/>
              </a:spcBef>
            </a:pPr>
            <a:r>
              <a:rPr lang="fr-FR" sz="1100" dirty="0">
                <a:solidFill>
                  <a:schemeClr val="tx1">
                    <a:lumMod val="75000"/>
                    <a:lumOff val="25000"/>
                  </a:schemeClr>
                </a:solidFill>
              </a:rPr>
              <a:t>● Proportion de RDV obtenus : </a:t>
            </a:r>
            <a:r>
              <a:rPr lang="fr-FR" sz="1100" b="1" dirty="0">
                <a:solidFill>
                  <a:schemeClr val="tx1">
                    <a:lumMod val="75000"/>
                    <a:lumOff val="25000"/>
                  </a:schemeClr>
                </a:solidFill>
              </a:rPr>
              <a:t>41%</a:t>
            </a:r>
          </a:p>
          <a:p>
            <a:pPr>
              <a:spcBef>
                <a:spcPts val="300"/>
              </a:spcBef>
            </a:pPr>
            <a:r>
              <a:rPr lang="fr-FR" sz="1100" dirty="0">
                <a:solidFill>
                  <a:schemeClr val="tx1">
                    <a:lumMod val="75000"/>
                    <a:lumOff val="25000"/>
                  </a:schemeClr>
                </a:solidFill>
              </a:rPr>
              <a:t>● </a:t>
            </a:r>
            <a:r>
              <a:rPr lang="fr-FR" sz="1100" i="1" dirty="0">
                <a:solidFill>
                  <a:schemeClr val="tx1">
                    <a:lumMod val="75000"/>
                    <a:lumOff val="25000"/>
                  </a:schemeClr>
                </a:solidFill>
              </a:rPr>
              <a:t>n</a:t>
            </a:r>
            <a:r>
              <a:rPr lang="fr-FR" sz="1100" dirty="0">
                <a:solidFill>
                  <a:schemeClr val="tx1">
                    <a:lumMod val="75000"/>
                    <a:lumOff val="25000"/>
                  </a:schemeClr>
                </a:solidFill>
              </a:rPr>
              <a:t> = </a:t>
            </a:r>
            <a:r>
              <a:rPr lang="fr-FR" sz="1100" i="1" dirty="0">
                <a:solidFill>
                  <a:schemeClr val="tx1">
                    <a:lumMod val="75000"/>
                    <a:lumOff val="25000"/>
                  </a:schemeClr>
                </a:solidFill>
              </a:rPr>
              <a:t>1 223.</a:t>
            </a:r>
          </a:p>
        </p:txBody>
      </p:sp>
      <p:sp>
        <p:nvSpPr>
          <p:cNvPr id="11" name="Rectangle 10">
            <a:extLst>
              <a:ext uri="{FF2B5EF4-FFF2-40B4-BE49-F238E27FC236}">
                <a16:creationId xmlns:a16="http://schemas.microsoft.com/office/drawing/2014/main" id="{D2EE3C5A-783A-47EA-8283-19CB4D546529}"/>
              </a:ext>
            </a:extLst>
          </p:cNvPr>
          <p:cNvSpPr/>
          <p:nvPr/>
        </p:nvSpPr>
        <p:spPr>
          <a:xfrm>
            <a:off x="491416" y="5751434"/>
            <a:ext cx="1465006" cy="415498"/>
          </a:xfrm>
          <a:prstGeom prst="rect">
            <a:avLst/>
          </a:prstGeom>
          <a:solidFill>
            <a:schemeClr val="accent6">
              <a:lumMod val="20000"/>
              <a:lumOff val="80000"/>
            </a:schemeClr>
          </a:solidFill>
        </p:spPr>
        <p:txBody>
          <a:bodyPr wrap="square">
            <a:spAutoFit/>
          </a:bodyPr>
          <a:lstStyle/>
          <a:p>
            <a:pPr algn="ctr"/>
            <a:r>
              <a:rPr lang="fr-FR" sz="1050" dirty="0">
                <a:solidFill>
                  <a:schemeClr val="tx1">
                    <a:lumMod val="65000"/>
                    <a:lumOff val="35000"/>
                  </a:schemeClr>
                </a:solidFill>
              </a:rPr>
              <a:t>Pour plus de détails voir Annexe 8</a:t>
            </a:r>
          </a:p>
        </p:txBody>
      </p:sp>
      <p:sp>
        <p:nvSpPr>
          <p:cNvPr id="8" name="Flèche : bas 7">
            <a:extLst>
              <a:ext uri="{FF2B5EF4-FFF2-40B4-BE49-F238E27FC236}">
                <a16:creationId xmlns:a16="http://schemas.microsoft.com/office/drawing/2014/main" id="{19E2173E-AED7-8E92-06B6-00CABCBD9079}"/>
              </a:ext>
            </a:extLst>
          </p:cNvPr>
          <p:cNvSpPr/>
          <p:nvPr/>
        </p:nvSpPr>
        <p:spPr>
          <a:xfrm rot="16200000">
            <a:off x="1048296" y="-720351"/>
            <a:ext cx="805313" cy="2584503"/>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Scénario 2</a:t>
            </a:r>
          </a:p>
          <a:p>
            <a:pPr algn="ctr"/>
            <a:r>
              <a:rPr lang="fr-FR" sz="2000" b="1" dirty="0">
                <a:solidFill>
                  <a:schemeClr val="bg1"/>
                </a:solidFill>
              </a:rPr>
              <a:t>Téléphone</a:t>
            </a:r>
          </a:p>
          <a:p>
            <a:pPr algn="ctr" fontAlgn="ctr"/>
            <a:r>
              <a:rPr lang="fr-FR" sz="1400" b="1" u="none" strike="noStrike" kern="1200" dirty="0">
                <a:solidFill>
                  <a:schemeClr val="bg1"/>
                </a:solidFill>
                <a:effectLst/>
                <a:latin typeface="+mn-lt"/>
                <a:ea typeface="+mn-ea"/>
                <a:cs typeface="+mn-cs"/>
              </a:rPr>
              <a:t>Apparition de symptômes</a:t>
            </a:r>
          </a:p>
        </p:txBody>
      </p:sp>
      <p:pic>
        <p:nvPicPr>
          <p:cNvPr id="9" name="Image 8" descr="Une image contenant texte, carte, capture d’écran, atlas&#10;&#10;Description générée automatiquement">
            <a:extLst>
              <a:ext uri="{FF2B5EF4-FFF2-40B4-BE49-F238E27FC236}">
                <a16:creationId xmlns:a16="http://schemas.microsoft.com/office/drawing/2014/main" id="{12FBB8DC-5CA5-4162-2E08-039A05C79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521" y="169244"/>
            <a:ext cx="8110481" cy="5997688"/>
          </a:xfrm>
          <a:prstGeom prst="rect">
            <a:avLst/>
          </a:prstGeom>
          <a:ln>
            <a:solidFill>
              <a:schemeClr val="bg1">
                <a:lumMod val="85000"/>
              </a:schemeClr>
            </a:solidFill>
          </a:ln>
        </p:spPr>
      </p:pic>
      <p:sp>
        <p:nvSpPr>
          <p:cNvPr id="12" name="Espace réservé du contenu 2">
            <a:extLst>
              <a:ext uri="{FF2B5EF4-FFF2-40B4-BE49-F238E27FC236}">
                <a16:creationId xmlns:a16="http://schemas.microsoft.com/office/drawing/2014/main" id="{1CDABF50-BC27-1EB3-94D5-6BC205D58D18}"/>
              </a:ext>
            </a:extLst>
          </p:cNvPr>
          <p:cNvSpPr txBox="1">
            <a:spLocks/>
          </p:cNvSpPr>
          <p:nvPr/>
        </p:nvSpPr>
        <p:spPr>
          <a:xfrm>
            <a:off x="324332" y="1291140"/>
            <a:ext cx="3211958" cy="35118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6"/>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5"/>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5"/>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600"/>
              </a:spcAft>
            </a:pPr>
            <a:r>
              <a:rPr lang="fr-FR" sz="1400" dirty="0"/>
              <a:t>Depuis 2019, </a:t>
            </a:r>
            <a:r>
              <a:rPr lang="fr-FR" sz="1400" b="1" dirty="0">
                <a:solidFill>
                  <a:schemeClr val="accent5"/>
                </a:solidFill>
              </a:rPr>
              <a:t>11 régions sur 13 voient leurs délais s’améliorer </a:t>
            </a:r>
            <a:r>
              <a:rPr lang="fr-FR" sz="1400" dirty="0"/>
              <a:t>: </a:t>
            </a:r>
          </a:p>
          <a:p>
            <a:pPr lvl="1">
              <a:spcBef>
                <a:spcPts val="300"/>
              </a:spcBef>
              <a:spcAft>
                <a:spcPts val="600"/>
              </a:spcAft>
            </a:pPr>
            <a:r>
              <a:rPr lang="fr-FR" sz="1400" cap="small" dirty="0"/>
              <a:t>Normandie</a:t>
            </a:r>
            <a:r>
              <a:rPr lang="fr-FR" sz="1400" dirty="0"/>
              <a:t> : -25 jours</a:t>
            </a:r>
          </a:p>
          <a:p>
            <a:pPr lvl="1">
              <a:spcBef>
                <a:spcPts val="300"/>
              </a:spcBef>
              <a:spcAft>
                <a:spcPts val="600"/>
              </a:spcAft>
            </a:pPr>
            <a:r>
              <a:rPr lang="fr-FR" sz="1400" cap="small" dirty="0"/>
              <a:t>Bretagne</a:t>
            </a:r>
            <a:r>
              <a:rPr lang="fr-FR" sz="1400" dirty="0"/>
              <a:t> : -14 jours</a:t>
            </a:r>
          </a:p>
          <a:p>
            <a:pPr lvl="1">
              <a:spcBef>
                <a:spcPts val="300"/>
              </a:spcBef>
              <a:spcAft>
                <a:spcPts val="600"/>
              </a:spcAft>
            </a:pPr>
            <a:r>
              <a:rPr lang="fr-FR" sz="1400" cap="small" dirty="0"/>
              <a:t>Pays de la Loire</a:t>
            </a:r>
            <a:r>
              <a:rPr lang="fr-FR" sz="1400" dirty="0"/>
              <a:t> : -10 jours</a:t>
            </a:r>
          </a:p>
          <a:p>
            <a:pPr>
              <a:spcBef>
                <a:spcPts val="1800"/>
              </a:spcBef>
              <a:spcAft>
                <a:spcPts val="600"/>
              </a:spcAft>
            </a:pPr>
            <a:r>
              <a:rPr lang="fr-FR" sz="1400" dirty="0"/>
              <a:t>Les délais s’allongent dans 2 régions :</a:t>
            </a:r>
          </a:p>
          <a:p>
            <a:pPr lvl="1">
              <a:spcBef>
                <a:spcPts val="300"/>
              </a:spcBef>
              <a:spcAft>
                <a:spcPts val="600"/>
              </a:spcAft>
            </a:pPr>
            <a:r>
              <a:rPr lang="fr-FR" sz="1400" cap="small" dirty="0"/>
              <a:t>Hauts-de-France : +1 jour</a:t>
            </a:r>
          </a:p>
          <a:p>
            <a:pPr lvl="1">
              <a:spcBef>
                <a:spcPts val="300"/>
              </a:spcBef>
              <a:spcAft>
                <a:spcPts val="600"/>
              </a:spcAft>
            </a:pPr>
            <a:r>
              <a:rPr lang="fr-FR" sz="1400" cap="small" dirty="0"/>
              <a:t>Corse </a:t>
            </a:r>
            <a:r>
              <a:rPr lang="fr-FR" sz="1400" dirty="0"/>
              <a:t>: +5 jours</a:t>
            </a:r>
          </a:p>
        </p:txBody>
      </p:sp>
      <p:sp>
        <p:nvSpPr>
          <p:cNvPr id="2" name="ZoneTexte 1">
            <a:extLst>
              <a:ext uri="{FF2B5EF4-FFF2-40B4-BE49-F238E27FC236}">
                <a16:creationId xmlns:a16="http://schemas.microsoft.com/office/drawing/2014/main" id="{B751314B-A019-230D-B4A5-A739F7AF3DA8}"/>
              </a:ext>
            </a:extLst>
          </p:cNvPr>
          <p:cNvSpPr txBox="1"/>
          <p:nvPr/>
        </p:nvSpPr>
        <p:spPr>
          <a:xfrm>
            <a:off x="5350044" y="3047078"/>
            <a:ext cx="1491916" cy="1200329"/>
          </a:xfrm>
          <a:prstGeom prst="rect">
            <a:avLst/>
          </a:prstGeom>
          <a:noFill/>
        </p:spPr>
        <p:txBody>
          <a:bodyPr wrap="square" rtlCol="0">
            <a:spAutoFit/>
          </a:bodyPr>
          <a:lstStyle/>
          <a:p>
            <a:r>
              <a:rPr lang="fr-FR" dirty="0"/>
              <a:t>0 à 3 jours</a:t>
            </a:r>
          </a:p>
          <a:p>
            <a:r>
              <a:rPr lang="fr-FR" dirty="0"/>
              <a:t>4 à 5 jours</a:t>
            </a:r>
          </a:p>
          <a:p>
            <a:r>
              <a:rPr lang="fr-FR" dirty="0"/>
              <a:t>6 à 7 jours</a:t>
            </a:r>
          </a:p>
          <a:p>
            <a:r>
              <a:rPr lang="fr-FR" dirty="0"/>
              <a:t>8 à 15 jours</a:t>
            </a:r>
          </a:p>
        </p:txBody>
      </p:sp>
      <p:sp>
        <p:nvSpPr>
          <p:cNvPr id="4" name="Rectangle : coins arrondis 3">
            <a:extLst>
              <a:ext uri="{FF2B5EF4-FFF2-40B4-BE49-F238E27FC236}">
                <a16:creationId xmlns:a16="http://schemas.microsoft.com/office/drawing/2014/main" id="{C3E5B06B-C953-A2FB-E014-00DE19246D02}"/>
              </a:ext>
            </a:extLst>
          </p:cNvPr>
          <p:cNvSpPr/>
          <p:nvPr/>
        </p:nvSpPr>
        <p:spPr>
          <a:xfrm>
            <a:off x="4315326" y="3047078"/>
            <a:ext cx="1034716" cy="11366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70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707EDF-7598-4148-A7F6-E27B87D0B142}"/>
              </a:ext>
            </a:extLst>
          </p:cNvPr>
          <p:cNvSpPr>
            <a:spLocks noGrp="1"/>
          </p:cNvSpPr>
          <p:nvPr>
            <p:ph type="sldNum" sz="quarter" idx="12"/>
          </p:nvPr>
        </p:nvSpPr>
        <p:spPr/>
        <p:txBody>
          <a:bodyPr/>
          <a:lstStyle/>
          <a:p>
            <a:fld id="{F428713F-B67B-40CC-85DD-1D86B6204E19}" type="slidenum">
              <a:rPr lang="fr-FR" smtClean="0"/>
              <a:pPr/>
              <a:t>22</a:t>
            </a:fld>
            <a:endParaRPr lang="fr-FR" dirty="0"/>
          </a:p>
        </p:txBody>
      </p:sp>
      <p:sp>
        <p:nvSpPr>
          <p:cNvPr id="8" name="Rectangle 7">
            <a:extLst>
              <a:ext uri="{FF2B5EF4-FFF2-40B4-BE49-F238E27FC236}">
                <a16:creationId xmlns:a16="http://schemas.microsoft.com/office/drawing/2014/main" id="{CDB880DD-6935-484E-B8F1-641D48D41A00}"/>
              </a:ext>
            </a:extLst>
          </p:cNvPr>
          <p:cNvSpPr/>
          <p:nvPr/>
        </p:nvSpPr>
        <p:spPr>
          <a:xfrm>
            <a:off x="407866" y="6061218"/>
            <a:ext cx="1466291"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Annexes 13 et 14</a:t>
            </a:r>
          </a:p>
        </p:txBody>
      </p:sp>
      <p:sp>
        <p:nvSpPr>
          <p:cNvPr id="11" name="ZoneTexte 10">
            <a:extLst>
              <a:ext uri="{FF2B5EF4-FFF2-40B4-BE49-F238E27FC236}">
                <a16:creationId xmlns:a16="http://schemas.microsoft.com/office/drawing/2014/main" id="{95B4BE89-2D83-4F78-8A56-9BB8CDC78604}"/>
              </a:ext>
            </a:extLst>
          </p:cNvPr>
          <p:cNvSpPr txBox="1"/>
          <p:nvPr/>
        </p:nvSpPr>
        <p:spPr>
          <a:xfrm>
            <a:off x="407866" y="4807330"/>
            <a:ext cx="3128424" cy="1092607"/>
          </a:xfrm>
          <a:prstGeom prst="rect">
            <a:avLst/>
          </a:prstGeom>
          <a:solidFill>
            <a:srgbClr val="F3F9FB"/>
          </a:solidFill>
        </p:spPr>
        <p:txBody>
          <a:bodyPr wrap="square">
            <a:spAutoFit/>
          </a:bodyPr>
          <a:lstStyle/>
          <a:p>
            <a:pPr>
              <a:spcBef>
                <a:spcPts val="300"/>
              </a:spcBef>
            </a:pPr>
            <a:r>
              <a:rPr lang="fr-FR" sz="1100" b="1" dirty="0">
                <a:solidFill>
                  <a:schemeClr val="tx1">
                    <a:lumMod val="75000"/>
                    <a:lumOff val="25000"/>
                  </a:schemeClr>
                </a:solidFill>
              </a:rPr>
              <a:t>Rappel des chiffres nationaux :</a:t>
            </a:r>
          </a:p>
          <a:p>
            <a:pPr>
              <a:spcBef>
                <a:spcPts val="300"/>
              </a:spcBef>
            </a:pPr>
            <a:r>
              <a:rPr lang="fr-FR" sz="1100" dirty="0">
                <a:solidFill>
                  <a:schemeClr val="tx1">
                    <a:lumMod val="75000"/>
                    <a:lumOff val="25000"/>
                  </a:schemeClr>
                </a:solidFill>
              </a:rPr>
              <a:t>● Délai médian : </a:t>
            </a:r>
            <a:r>
              <a:rPr lang="fr-FR" sz="1100" b="1" dirty="0">
                <a:solidFill>
                  <a:schemeClr val="tx1">
                    <a:lumMod val="75000"/>
                    <a:lumOff val="25000"/>
                  </a:schemeClr>
                </a:solidFill>
              </a:rPr>
              <a:t>17 jours</a:t>
            </a:r>
            <a:endParaRPr lang="fr-FR" sz="1100" dirty="0">
              <a:solidFill>
                <a:schemeClr val="tx1">
                  <a:lumMod val="75000"/>
                  <a:lumOff val="25000"/>
                </a:schemeClr>
              </a:solidFill>
            </a:endParaRPr>
          </a:p>
          <a:p>
            <a:pPr>
              <a:spcBef>
                <a:spcPts val="300"/>
              </a:spcBef>
            </a:pPr>
            <a:r>
              <a:rPr lang="fr-FR" sz="1100" dirty="0">
                <a:solidFill>
                  <a:schemeClr val="tx1">
                    <a:lumMod val="75000"/>
                    <a:lumOff val="25000"/>
                  </a:schemeClr>
                </a:solidFill>
              </a:rPr>
              <a:t>● Délai moyen : </a:t>
            </a:r>
            <a:r>
              <a:rPr lang="fr-FR" sz="1100" b="1" dirty="0">
                <a:solidFill>
                  <a:schemeClr val="tx1">
                    <a:lumMod val="75000"/>
                    <a:lumOff val="25000"/>
                  </a:schemeClr>
                </a:solidFill>
              </a:rPr>
              <a:t>39 jours</a:t>
            </a:r>
            <a:endParaRPr lang="fr-FR" sz="1100" dirty="0">
              <a:solidFill>
                <a:schemeClr val="tx1">
                  <a:lumMod val="75000"/>
                  <a:lumOff val="25000"/>
                </a:schemeClr>
              </a:solidFill>
            </a:endParaRPr>
          </a:p>
          <a:p>
            <a:pPr>
              <a:spcBef>
                <a:spcPts val="300"/>
              </a:spcBef>
            </a:pPr>
            <a:r>
              <a:rPr lang="fr-FR" sz="1100" dirty="0">
                <a:solidFill>
                  <a:schemeClr val="tx1">
                    <a:lumMod val="75000"/>
                    <a:lumOff val="25000"/>
                  </a:schemeClr>
                </a:solidFill>
              </a:rPr>
              <a:t>● Proportion de RDV obtenus : </a:t>
            </a:r>
            <a:r>
              <a:rPr lang="fr-FR" sz="1100" b="1" dirty="0">
                <a:solidFill>
                  <a:schemeClr val="tx1">
                    <a:lumMod val="75000"/>
                    <a:lumOff val="25000"/>
                  </a:schemeClr>
                </a:solidFill>
              </a:rPr>
              <a:t>71%</a:t>
            </a:r>
          </a:p>
          <a:p>
            <a:pPr>
              <a:spcBef>
                <a:spcPts val="300"/>
              </a:spcBef>
            </a:pPr>
            <a:r>
              <a:rPr lang="fr-FR" sz="1100" dirty="0">
                <a:solidFill>
                  <a:schemeClr val="tx1">
                    <a:lumMod val="75000"/>
                    <a:lumOff val="25000"/>
                  </a:schemeClr>
                </a:solidFill>
              </a:rPr>
              <a:t>● </a:t>
            </a:r>
            <a:r>
              <a:rPr lang="fr-FR" sz="1100" i="1" dirty="0">
                <a:solidFill>
                  <a:schemeClr val="tx1">
                    <a:lumMod val="75000"/>
                    <a:lumOff val="25000"/>
                  </a:schemeClr>
                </a:solidFill>
              </a:rPr>
              <a:t>n</a:t>
            </a:r>
            <a:r>
              <a:rPr lang="fr-FR" sz="1100" dirty="0">
                <a:solidFill>
                  <a:schemeClr val="tx1">
                    <a:lumMod val="75000"/>
                    <a:lumOff val="25000"/>
                  </a:schemeClr>
                </a:solidFill>
              </a:rPr>
              <a:t> = </a:t>
            </a:r>
            <a:r>
              <a:rPr lang="fr-FR" sz="1100" i="1" dirty="0">
                <a:solidFill>
                  <a:schemeClr val="tx1">
                    <a:lumMod val="75000"/>
                    <a:lumOff val="25000"/>
                  </a:schemeClr>
                </a:solidFill>
              </a:rPr>
              <a:t>2 454.</a:t>
            </a:r>
          </a:p>
        </p:txBody>
      </p:sp>
      <p:sp>
        <p:nvSpPr>
          <p:cNvPr id="7" name="Flèche : bas 6">
            <a:extLst>
              <a:ext uri="{FF2B5EF4-FFF2-40B4-BE49-F238E27FC236}">
                <a16:creationId xmlns:a16="http://schemas.microsoft.com/office/drawing/2014/main" id="{0BC7982C-BB72-A8A7-01D1-8F4443779182}"/>
              </a:ext>
            </a:extLst>
          </p:cNvPr>
          <p:cNvSpPr/>
          <p:nvPr/>
        </p:nvSpPr>
        <p:spPr>
          <a:xfrm rot="16200000">
            <a:off x="1043633" y="-715687"/>
            <a:ext cx="740298" cy="251016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Enquête internet</a:t>
            </a:r>
            <a:endParaRPr lang="fr-FR" sz="1400" b="1" u="none" strike="noStrike" kern="1200" dirty="0">
              <a:solidFill>
                <a:schemeClr val="bg1"/>
              </a:solidFill>
              <a:effectLst/>
              <a:latin typeface="+mn-lt"/>
              <a:ea typeface="+mn-ea"/>
              <a:cs typeface="+mn-cs"/>
            </a:endParaRPr>
          </a:p>
        </p:txBody>
      </p:sp>
      <p:sp>
        <p:nvSpPr>
          <p:cNvPr id="12" name="Espace réservé du contenu 2">
            <a:extLst>
              <a:ext uri="{FF2B5EF4-FFF2-40B4-BE49-F238E27FC236}">
                <a16:creationId xmlns:a16="http://schemas.microsoft.com/office/drawing/2014/main" id="{41A5FBC5-D515-FF6C-F645-25017B5AAFBE}"/>
              </a:ext>
            </a:extLst>
          </p:cNvPr>
          <p:cNvSpPr txBox="1">
            <a:spLocks/>
          </p:cNvSpPr>
          <p:nvPr/>
        </p:nvSpPr>
        <p:spPr>
          <a:xfrm>
            <a:off x="324332" y="1291140"/>
            <a:ext cx="3211958" cy="351187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6"/>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5"/>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5"/>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600"/>
              </a:spcAft>
            </a:pPr>
            <a:r>
              <a:rPr lang="fr-FR" sz="1400" dirty="0"/>
              <a:t>Depuis 2019, </a:t>
            </a:r>
            <a:r>
              <a:rPr lang="fr-FR" sz="1400" b="1" dirty="0">
                <a:solidFill>
                  <a:schemeClr val="accent5"/>
                </a:solidFill>
              </a:rPr>
              <a:t>11 régions sur 13 voient leurs délais s’améliorer </a:t>
            </a:r>
            <a:r>
              <a:rPr lang="fr-FR" sz="1400" dirty="0"/>
              <a:t>: </a:t>
            </a:r>
          </a:p>
          <a:p>
            <a:pPr lvl="1">
              <a:spcBef>
                <a:spcPts val="300"/>
              </a:spcBef>
              <a:spcAft>
                <a:spcPts val="600"/>
              </a:spcAft>
            </a:pPr>
            <a:r>
              <a:rPr lang="fr-FR" sz="1400" cap="small" dirty="0"/>
              <a:t>Grand Est</a:t>
            </a:r>
            <a:r>
              <a:rPr lang="fr-FR" sz="1400" dirty="0"/>
              <a:t> : -87 jours</a:t>
            </a:r>
          </a:p>
          <a:p>
            <a:pPr lvl="1">
              <a:spcBef>
                <a:spcPts val="300"/>
              </a:spcBef>
              <a:spcAft>
                <a:spcPts val="600"/>
              </a:spcAft>
            </a:pPr>
            <a:r>
              <a:rPr lang="fr-FR" sz="1400" cap="small" dirty="0"/>
              <a:t>Occitanie </a:t>
            </a:r>
            <a:r>
              <a:rPr lang="fr-FR" sz="1400" dirty="0"/>
              <a:t>: -54 jours</a:t>
            </a:r>
          </a:p>
          <a:p>
            <a:pPr lvl="1">
              <a:spcBef>
                <a:spcPts val="300"/>
              </a:spcBef>
              <a:spcAft>
                <a:spcPts val="600"/>
              </a:spcAft>
            </a:pPr>
            <a:r>
              <a:rPr lang="fr-FR" sz="1400" cap="small" dirty="0"/>
              <a:t>Bretagne</a:t>
            </a:r>
            <a:r>
              <a:rPr lang="fr-FR" sz="1400" dirty="0"/>
              <a:t> : -52 jours</a:t>
            </a:r>
          </a:p>
          <a:p>
            <a:pPr>
              <a:spcBef>
                <a:spcPts val="1800"/>
              </a:spcBef>
              <a:spcAft>
                <a:spcPts val="600"/>
              </a:spcAft>
            </a:pPr>
            <a:r>
              <a:rPr lang="fr-FR" sz="1400" dirty="0"/>
              <a:t>Les délais s’allongent dans 2 régions :</a:t>
            </a:r>
          </a:p>
          <a:p>
            <a:pPr lvl="1">
              <a:spcBef>
                <a:spcPts val="300"/>
              </a:spcBef>
              <a:spcAft>
                <a:spcPts val="600"/>
              </a:spcAft>
            </a:pPr>
            <a:r>
              <a:rPr lang="fr-FR" sz="1400" cap="small" dirty="0"/>
              <a:t>Pays de la Loire : +30 jours</a:t>
            </a:r>
          </a:p>
          <a:p>
            <a:pPr lvl="1">
              <a:spcBef>
                <a:spcPts val="300"/>
              </a:spcBef>
              <a:spcAft>
                <a:spcPts val="600"/>
              </a:spcAft>
            </a:pPr>
            <a:r>
              <a:rPr lang="fr-FR" sz="1400" cap="small" dirty="0"/>
              <a:t>Bourgogne-Franche-Comté </a:t>
            </a:r>
            <a:r>
              <a:rPr lang="fr-FR" sz="1400" dirty="0"/>
              <a:t>: +28 jours</a:t>
            </a:r>
          </a:p>
        </p:txBody>
      </p:sp>
      <p:pic>
        <p:nvPicPr>
          <p:cNvPr id="4" name="Image 3" descr="Une image contenant texte, carte, atlas, capture d’écran&#10;&#10;Description générée automatiquement">
            <a:extLst>
              <a:ext uri="{FF2B5EF4-FFF2-40B4-BE49-F238E27FC236}">
                <a16:creationId xmlns:a16="http://schemas.microsoft.com/office/drawing/2014/main" id="{B9425062-6FA9-C44C-85BE-E2DEED60D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71" y="169244"/>
            <a:ext cx="7757763" cy="6292084"/>
          </a:xfrm>
          <a:prstGeom prst="rect">
            <a:avLst/>
          </a:prstGeom>
          <a:ln>
            <a:solidFill>
              <a:schemeClr val="bg1">
                <a:lumMod val="85000"/>
              </a:schemeClr>
            </a:solidFill>
          </a:ln>
        </p:spPr>
      </p:pic>
    </p:spTree>
    <p:extLst>
      <p:ext uri="{BB962C8B-B14F-4D97-AF65-F5344CB8AC3E}">
        <p14:creationId xmlns:p14="http://schemas.microsoft.com/office/powerpoint/2010/main" val="3849434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BA496-D54E-42B9-BE51-1326C154626B}"/>
              </a:ext>
            </a:extLst>
          </p:cNvPr>
          <p:cNvSpPr>
            <a:spLocks noGrp="1"/>
          </p:cNvSpPr>
          <p:nvPr>
            <p:ph type="title"/>
          </p:nvPr>
        </p:nvSpPr>
        <p:spPr>
          <a:xfrm>
            <a:off x="3332663" y="289232"/>
            <a:ext cx="6668223" cy="620311"/>
          </a:xfrm>
        </p:spPr>
        <p:txBody>
          <a:bodyPr>
            <a:normAutofit/>
          </a:bodyPr>
          <a:lstStyle/>
          <a:p>
            <a:r>
              <a:rPr lang="fr-FR" sz="2400" dirty="0"/>
              <a:t>Les délais selon la taille des agglomérations</a:t>
            </a:r>
          </a:p>
        </p:txBody>
      </p:sp>
      <p:sp>
        <p:nvSpPr>
          <p:cNvPr id="3" name="Espace réservé du contenu 2">
            <a:extLst>
              <a:ext uri="{FF2B5EF4-FFF2-40B4-BE49-F238E27FC236}">
                <a16:creationId xmlns:a16="http://schemas.microsoft.com/office/drawing/2014/main" id="{AEC91B8B-63E5-4061-B510-EE2B4D34AF2F}"/>
              </a:ext>
            </a:extLst>
          </p:cNvPr>
          <p:cNvSpPr>
            <a:spLocks noGrp="1"/>
          </p:cNvSpPr>
          <p:nvPr>
            <p:ph idx="1"/>
          </p:nvPr>
        </p:nvSpPr>
        <p:spPr>
          <a:xfrm>
            <a:off x="1582781" y="4973990"/>
            <a:ext cx="8890289" cy="564661"/>
          </a:xfrm>
        </p:spPr>
        <p:txBody>
          <a:bodyPr>
            <a:noAutofit/>
          </a:bodyPr>
          <a:lstStyle/>
          <a:p>
            <a:r>
              <a:rPr lang="fr-FR" sz="1600" b="1" dirty="0"/>
              <a:t>Une diminution des délais</a:t>
            </a:r>
            <a:r>
              <a:rPr lang="fr-FR" sz="1600" b="1" cap="small" dirty="0">
                <a:solidFill>
                  <a:schemeClr val="accent5"/>
                </a:solidFill>
                <a:latin typeface="+mj-lt"/>
              </a:rPr>
              <a:t> partout </a:t>
            </a:r>
            <a:r>
              <a:rPr lang="fr-FR" sz="1600" dirty="0"/>
              <a:t>et particulièrement dans les villes de plus de 20 000 à 100 000 habitants.</a:t>
            </a:r>
          </a:p>
          <a:p>
            <a:r>
              <a:rPr lang="fr-FR" sz="1600" dirty="0"/>
              <a:t>Les délais de RDV par internet sont respectivement de 35J, 35J, 20J et 7J, donc inférieurs, ceci particulièrement dans les villes inférieures à 100 000 h.</a:t>
            </a:r>
          </a:p>
        </p:txBody>
      </p:sp>
      <p:graphicFrame>
        <p:nvGraphicFramePr>
          <p:cNvPr id="4" name="Tableau 3">
            <a:extLst>
              <a:ext uri="{FF2B5EF4-FFF2-40B4-BE49-F238E27FC236}">
                <a16:creationId xmlns:a16="http://schemas.microsoft.com/office/drawing/2014/main" id="{4895F5F6-4181-4154-9EC0-61A1B99F9B57}"/>
              </a:ext>
            </a:extLst>
          </p:cNvPr>
          <p:cNvGraphicFramePr>
            <a:graphicFrameLocks noGrp="1"/>
          </p:cNvGraphicFramePr>
          <p:nvPr>
            <p:extLst>
              <p:ext uri="{D42A27DB-BD31-4B8C-83A1-F6EECF244321}">
                <p14:modId xmlns:p14="http://schemas.microsoft.com/office/powerpoint/2010/main" val="3693922680"/>
              </p:ext>
            </p:extLst>
          </p:nvPr>
        </p:nvGraphicFramePr>
        <p:xfrm>
          <a:off x="1582781" y="1319349"/>
          <a:ext cx="9026437" cy="3388527"/>
        </p:xfrm>
        <a:graphic>
          <a:graphicData uri="http://schemas.openxmlformats.org/drawingml/2006/table">
            <a:tbl>
              <a:tblPr firstRow="1" bandRow="1">
                <a:tableStyleId>{5FD0F851-EC5A-4D38-B0AD-8093EC10F338}</a:tableStyleId>
              </a:tblPr>
              <a:tblGrid>
                <a:gridCol w="3999053">
                  <a:extLst>
                    <a:ext uri="{9D8B030D-6E8A-4147-A177-3AD203B41FA5}">
                      <a16:colId xmlns:a16="http://schemas.microsoft.com/office/drawing/2014/main" val="4127730722"/>
                    </a:ext>
                  </a:extLst>
                </a:gridCol>
                <a:gridCol w="1256846">
                  <a:extLst>
                    <a:ext uri="{9D8B030D-6E8A-4147-A177-3AD203B41FA5}">
                      <a16:colId xmlns:a16="http://schemas.microsoft.com/office/drawing/2014/main" val="2697495905"/>
                    </a:ext>
                  </a:extLst>
                </a:gridCol>
                <a:gridCol w="1256846">
                  <a:extLst>
                    <a:ext uri="{9D8B030D-6E8A-4147-A177-3AD203B41FA5}">
                      <a16:colId xmlns:a16="http://schemas.microsoft.com/office/drawing/2014/main" val="4099412111"/>
                    </a:ext>
                  </a:extLst>
                </a:gridCol>
                <a:gridCol w="1256846">
                  <a:extLst>
                    <a:ext uri="{9D8B030D-6E8A-4147-A177-3AD203B41FA5}">
                      <a16:colId xmlns:a16="http://schemas.microsoft.com/office/drawing/2014/main" val="1286010084"/>
                    </a:ext>
                  </a:extLst>
                </a:gridCol>
                <a:gridCol w="1256846">
                  <a:extLst>
                    <a:ext uri="{9D8B030D-6E8A-4147-A177-3AD203B41FA5}">
                      <a16:colId xmlns:a16="http://schemas.microsoft.com/office/drawing/2014/main" val="2264388909"/>
                    </a:ext>
                  </a:extLst>
                </a:gridCol>
              </a:tblGrid>
              <a:tr h="623453">
                <a:tc>
                  <a:txBody>
                    <a:bodyPr/>
                    <a:lstStyle/>
                    <a:p>
                      <a:pPr algn="l" fontAlgn="ctr"/>
                      <a:r>
                        <a:rPr lang="fr-FR" sz="1800" b="1" u="none" strike="noStrike" kern="1200" cap="small" baseline="0" dirty="0">
                          <a:solidFill>
                            <a:schemeClr val="accent5"/>
                          </a:solidFill>
                          <a:effectLst/>
                          <a:latin typeface="+mn-lt"/>
                          <a:ea typeface="+mn-ea"/>
                          <a:cs typeface="+mn-cs"/>
                        </a:rPr>
                        <a:t>enquête téléphonique</a:t>
                      </a:r>
                    </a:p>
                    <a:p>
                      <a:pPr marL="0" marR="0" lvl="0" indent="0" algn="l" defTabSz="457200" rtl="0" eaLnBrk="1" fontAlgn="ctr" latinLnBrk="0" hangingPunct="1">
                        <a:lnSpc>
                          <a:spcPct val="100000"/>
                        </a:lnSpc>
                        <a:spcBef>
                          <a:spcPts val="0"/>
                        </a:spcBef>
                        <a:spcAft>
                          <a:spcPts val="0"/>
                        </a:spcAft>
                        <a:buClrTx/>
                        <a:buSzTx/>
                        <a:buFontTx/>
                        <a:buNone/>
                        <a:tabLst/>
                        <a:defRPr/>
                      </a:pPr>
                      <a:r>
                        <a:rPr lang="fr-FR" sz="1400" b="1" u="none" strike="noStrike" kern="1200" dirty="0">
                          <a:solidFill>
                            <a:schemeClr val="tx1">
                              <a:lumMod val="75000"/>
                              <a:lumOff val="25000"/>
                            </a:schemeClr>
                          </a:solidFill>
                          <a:effectLst/>
                          <a:latin typeface="+mn-lt"/>
                          <a:ea typeface="+mn-ea"/>
                          <a:cs typeface="+mn-cs"/>
                        </a:rPr>
                        <a:t>Taille des agglomérations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gridSpan="2">
                  <a:txBody>
                    <a:bodyPr/>
                    <a:lstStyle/>
                    <a:p>
                      <a:pPr algn="ctr" fontAlgn="ctr">
                        <a:spcBef>
                          <a:spcPts val="0"/>
                        </a:spcBef>
                        <a:spcAft>
                          <a:spcPts val="0"/>
                        </a:spcAft>
                      </a:pPr>
                      <a:r>
                        <a:rPr lang="fr-FR" sz="1800" b="1" u="none" strike="noStrike" cap="small" baseline="0" dirty="0">
                          <a:solidFill>
                            <a:schemeClr val="accent5"/>
                          </a:solidFill>
                          <a:effectLst/>
                        </a:rPr>
                        <a:t>scénario 1</a:t>
                      </a:r>
                    </a:p>
                    <a:p>
                      <a:pPr algn="ctr" fontAlgn="ctr">
                        <a:spcBef>
                          <a:spcPts val="0"/>
                        </a:spcBef>
                        <a:spcAft>
                          <a:spcPts val="0"/>
                        </a:spcAft>
                      </a:pPr>
                      <a:r>
                        <a:rPr lang="fr-FR" sz="1100" b="0" u="none" strike="noStrike" dirty="0">
                          <a:solidFill>
                            <a:schemeClr val="accent5"/>
                          </a:solidFill>
                          <a:effectLst/>
                        </a:rPr>
                        <a:t>Contrôle périodique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hMerge="1">
                  <a:txBody>
                    <a:bodyPr/>
                    <a:lstStyle/>
                    <a:p>
                      <a:pPr algn="ctr" fontAlgn="ctr">
                        <a:spcBef>
                          <a:spcPts val="0"/>
                        </a:spcBef>
                        <a:spcAft>
                          <a:spcPts val="0"/>
                        </a:spcAft>
                      </a:pPr>
                      <a:endParaRPr lang="fr-FR" sz="1100" b="0" u="none" strike="noStrike" dirty="0">
                        <a:solidFill>
                          <a:schemeClr val="accent5"/>
                        </a:solidFill>
                        <a:effectLst/>
                      </a:endParaRPr>
                    </a:p>
                  </a:txBody>
                  <a:tcPr marL="7620" marR="7620" marT="7620" marB="0">
                    <a:lnB w="12700" cmpd="sng">
                      <a:noFill/>
                    </a:lnB>
                    <a:solidFill>
                      <a:srgbClr val="F3F9FB"/>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u="none" strike="noStrike" cap="small" baseline="0" dirty="0">
                          <a:solidFill>
                            <a:schemeClr val="accent5"/>
                          </a:solidFill>
                          <a:effectLst/>
                        </a:rPr>
                        <a:t>scénario 2</a:t>
                      </a:r>
                    </a:p>
                    <a:p>
                      <a:pPr marL="0" algn="ctr" defTabSz="457200" rtl="0" eaLnBrk="1" fontAlgn="ctr" latinLnBrk="0" hangingPunct="1">
                        <a:spcBef>
                          <a:spcPts val="0"/>
                        </a:spcBef>
                        <a:spcAft>
                          <a:spcPts val="0"/>
                        </a:spcAft>
                      </a:pPr>
                      <a:r>
                        <a:rPr lang="fr-FR" sz="1100" b="0" u="none" strike="noStrike" kern="1200" dirty="0">
                          <a:solidFill>
                            <a:schemeClr val="accent5"/>
                          </a:solidFill>
                          <a:effectLst/>
                          <a:latin typeface="+mn-lt"/>
                          <a:ea typeface="+mn-ea"/>
                          <a:cs typeface="+mn-cs"/>
                        </a:rPr>
                        <a:t>Apparition de symptômes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hMerge="1">
                  <a:txBody>
                    <a:bodyPr/>
                    <a:lstStyle/>
                    <a:p>
                      <a:pPr algn="ctr" fontAlgn="ctr">
                        <a:spcBef>
                          <a:spcPts val="0"/>
                        </a:spcBef>
                        <a:spcAft>
                          <a:spcPts val="0"/>
                        </a:spcAft>
                      </a:pPr>
                      <a:endParaRPr lang="fr-FR" sz="1100" b="0" u="none" strike="noStrike" kern="1200" dirty="0">
                        <a:solidFill>
                          <a:schemeClr val="accent5"/>
                        </a:solidFill>
                        <a:effectLst/>
                        <a:latin typeface="+mn-lt"/>
                        <a:ea typeface="+mn-ea"/>
                        <a:cs typeface="+mn-cs"/>
                      </a:endParaRPr>
                    </a:p>
                  </a:txBody>
                  <a:tcPr marL="7620" marR="7620" marT="7620" marB="0">
                    <a:lnB w="12700" cmpd="sng">
                      <a:noFill/>
                    </a:lnB>
                    <a:solidFill>
                      <a:srgbClr val="F3F9FB"/>
                    </a:solidFill>
                  </a:tcPr>
                </a:tc>
                <a:extLst>
                  <a:ext uri="{0D108BD9-81ED-4DB2-BD59-A6C34878D82A}">
                    <a16:rowId xmlns:a16="http://schemas.microsoft.com/office/drawing/2014/main" val="3040566026"/>
                  </a:ext>
                </a:extLst>
              </a:tr>
              <a:tr h="468226">
                <a:tc>
                  <a:txBody>
                    <a:bodyPr/>
                    <a:lstStyle/>
                    <a:p>
                      <a:pPr algn="l" fontAlgn="ctr"/>
                      <a:endParaRPr lang="fr-FR" sz="1400" b="0" i="0" u="none" strike="noStrike" dirty="0">
                        <a:solidFill>
                          <a:schemeClr val="tx1">
                            <a:lumMod val="75000"/>
                            <a:lumOff val="25000"/>
                          </a:schemeClr>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cap="small" baseline="0" dirty="0">
                          <a:solidFill>
                            <a:schemeClr val="tx1">
                              <a:lumMod val="75000"/>
                              <a:lumOff val="25000"/>
                            </a:schemeClr>
                          </a:solidFill>
                          <a:effectLst/>
                          <a:latin typeface="+mn-lt"/>
                        </a:rPr>
                        <a:t>délai médian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cap="small" baseline="0" dirty="0">
                          <a:solidFill>
                            <a:schemeClr val="tx1">
                              <a:lumMod val="75000"/>
                              <a:lumOff val="25000"/>
                            </a:schemeClr>
                          </a:solidFill>
                          <a:effectLst/>
                          <a:latin typeface="+mn-lt"/>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accent4"/>
                          </a:solidFill>
                          <a:effectLst/>
                          <a:latin typeface="+mn-lt"/>
                          <a:ea typeface="+mn-ea"/>
                          <a:cs typeface="+mn-cs"/>
                        </a:rPr>
                        <a:t>évolution depuis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tx1">
                              <a:lumMod val="75000"/>
                              <a:lumOff val="25000"/>
                            </a:schemeClr>
                          </a:solidFill>
                          <a:effectLst/>
                          <a:latin typeface="+mn-lt"/>
                          <a:ea typeface="+mn-ea"/>
                          <a:cs typeface="+mn-cs"/>
                        </a:rPr>
                        <a:t>délai médian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tx1">
                              <a:lumMod val="75000"/>
                              <a:lumOff val="25000"/>
                            </a:schemeClr>
                          </a:solidFill>
                          <a:effectLst/>
                          <a:latin typeface="+mn-lt"/>
                          <a:ea typeface="+mn-ea"/>
                          <a:cs typeface="+mn-cs"/>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accent4"/>
                          </a:solidFill>
                          <a:effectLst/>
                          <a:latin typeface="+mn-lt"/>
                          <a:ea typeface="+mn-ea"/>
                          <a:cs typeface="+mn-cs"/>
                        </a:rPr>
                        <a:t>évolution depuis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extLst>
                  <a:ext uri="{0D108BD9-81ED-4DB2-BD59-A6C34878D82A}">
                    <a16:rowId xmlns:a16="http://schemas.microsoft.com/office/drawing/2014/main" val="2381550542"/>
                  </a:ext>
                </a:extLst>
              </a:tr>
              <a:tr h="574212">
                <a:tc>
                  <a:txBody>
                    <a:bodyPr/>
                    <a:lstStyle/>
                    <a:p>
                      <a:pPr algn="l" fontAlgn="ctr"/>
                      <a:r>
                        <a:rPr lang="fr-FR" sz="1200" b="1" u="none" strike="noStrike" cap="none" baseline="0" dirty="0">
                          <a:solidFill>
                            <a:schemeClr val="tx1">
                              <a:lumMod val="75000"/>
                              <a:lumOff val="25000"/>
                            </a:schemeClr>
                          </a:solidFill>
                          <a:effectLst/>
                        </a:rPr>
                        <a:t>Communes rurales et urbaines de </a:t>
                      </a:r>
                      <a:r>
                        <a:rPr lang="fr-FR" sz="1200" b="1" u="none" strike="noStrike" kern="1200" cap="none" baseline="0" dirty="0">
                          <a:solidFill>
                            <a:schemeClr val="tx1">
                              <a:lumMod val="75000"/>
                              <a:lumOff val="25000"/>
                            </a:schemeClr>
                          </a:solidFill>
                          <a:effectLst/>
                          <a:latin typeface="+mn-lt"/>
                          <a:ea typeface="+mn-ea"/>
                          <a:cs typeface="+mn-cs"/>
                        </a:rPr>
                        <a:t>moins de 20 000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dirty="0">
                          <a:solidFill>
                            <a:schemeClr val="accent4"/>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kern="1200" dirty="0">
                          <a:solidFill>
                            <a:schemeClr val="accent4"/>
                          </a:solidFill>
                          <a:effectLst/>
                          <a:latin typeface="Calibri" panose="020F0502020204030204" pitchFamily="34" charset="0"/>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221388"/>
                  </a:ext>
                </a:extLst>
              </a:tr>
              <a:tr h="574212">
                <a:tc>
                  <a:txBody>
                    <a:bodyPr/>
                    <a:lstStyle/>
                    <a:p>
                      <a:pPr algn="l" fontAlgn="ctr"/>
                      <a:r>
                        <a:rPr lang="fr-FR" sz="1200" b="1" u="none" strike="noStrike" cap="none" baseline="0" dirty="0">
                          <a:solidFill>
                            <a:schemeClr val="tx1">
                              <a:lumMod val="75000"/>
                              <a:lumOff val="25000"/>
                            </a:schemeClr>
                          </a:solidFill>
                          <a:effectLst/>
                        </a:rPr>
                        <a:t>Unités urbaines de </a:t>
                      </a:r>
                      <a:r>
                        <a:rPr lang="fr-FR" sz="1200" b="1" u="none" strike="noStrike" kern="1200" cap="none" baseline="0" dirty="0">
                          <a:solidFill>
                            <a:schemeClr val="tx1">
                              <a:lumMod val="75000"/>
                              <a:lumOff val="25000"/>
                            </a:schemeClr>
                          </a:solidFill>
                          <a:effectLst/>
                          <a:latin typeface="+mn-lt"/>
                          <a:ea typeface="+mn-ea"/>
                          <a:cs typeface="+mn-cs"/>
                        </a:rPr>
                        <a:t>20 à 100 000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dirty="0">
                          <a:solidFill>
                            <a:schemeClr val="accent4"/>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kern="1200" dirty="0">
                          <a:solidFill>
                            <a:schemeClr val="accent4"/>
                          </a:solidFill>
                          <a:effectLst/>
                          <a:latin typeface="Calibri" panose="020F0502020204030204" pitchFamily="34" charset="0"/>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04681"/>
                  </a:ext>
                </a:extLst>
              </a:tr>
              <a:tr h="574212">
                <a:tc>
                  <a:txBody>
                    <a:bodyPr/>
                    <a:lstStyle/>
                    <a:p>
                      <a:pPr algn="l" fontAlgn="ctr"/>
                      <a:r>
                        <a:rPr lang="fr-FR" sz="1200" b="1" u="none" strike="noStrike" cap="none" baseline="0" dirty="0">
                          <a:solidFill>
                            <a:schemeClr val="tx1">
                              <a:lumMod val="75000"/>
                              <a:lumOff val="25000"/>
                            </a:schemeClr>
                          </a:solidFill>
                          <a:effectLst/>
                        </a:rPr>
                        <a:t>Unités urbaines de </a:t>
                      </a:r>
                      <a:r>
                        <a:rPr lang="fr-FR" sz="1200" b="1" u="none" strike="noStrike" kern="1200" cap="none" baseline="0" dirty="0">
                          <a:solidFill>
                            <a:schemeClr val="tx1">
                              <a:lumMod val="75000"/>
                              <a:lumOff val="25000"/>
                            </a:schemeClr>
                          </a:solidFill>
                          <a:effectLst/>
                          <a:latin typeface="+mn-lt"/>
                          <a:ea typeface="+mn-ea"/>
                          <a:cs typeface="+mn-cs"/>
                        </a:rPr>
                        <a:t>100 à 200 000 hab. et plus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dirty="0">
                          <a:solidFill>
                            <a:schemeClr val="accent4"/>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kern="1200" dirty="0">
                          <a:solidFill>
                            <a:schemeClr val="accent4"/>
                          </a:solidFill>
                          <a:effectLst/>
                          <a:latin typeface="Calibri" panose="020F0502020204030204" pitchFamily="34" charset="0"/>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297870"/>
                  </a:ext>
                </a:extLst>
              </a:tr>
              <a:tr h="574212">
                <a:tc>
                  <a:txBody>
                    <a:bodyPr/>
                    <a:lstStyle/>
                    <a:p>
                      <a:pPr algn="l" fontAlgn="ctr"/>
                      <a:r>
                        <a:rPr lang="fr-FR" sz="1200" b="1" u="none" strike="noStrike" cap="none" baseline="0" dirty="0">
                          <a:solidFill>
                            <a:schemeClr val="tx1">
                              <a:lumMod val="75000"/>
                              <a:lumOff val="25000"/>
                            </a:schemeClr>
                          </a:solidFill>
                          <a:effectLst/>
                        </a:rPr>
                        <a:t>Agglomération parisienne</a:t>
                      </a:r>
                      <a:endParaRPr lang="fr-FR" sz="1200" b="1" i="0" u="none" strike="noStrike" cap="none" baseline="0" dirty="0">
                        <a:solidFill>
                          <a:schemeClr val="tx1">
                            <a:lumMod val="75000"/>
                            <a:lumOff val="25000"/>
                          </a:schemeClr>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dirty="0">
                          <a:solidFill>
                            <a:schemeClr val="accent4"/>
                          </a:solidFill>
                          <a:effectLst/>
                          <a:latin typeface="Calibri" panose="020F050202020403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b="0" i="0" u="none" strike="noStrike" kern="1200" dirty="0">
                          <a:solidFill>
                            <a:schemeClr val="accent4"/>
                          </a:solidFill>
                          <a:effectLst/>
                          <a:latin typeface="Calibri" panose="020F0502020204030204" pitchFamily="34" charset="0"/>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038334"/>
                  </a:ext>
                </a:extLst>
              </a:tr>
            </a:tbl>
          </a:graphicData>
        </a:graphic>
      </p:graphicFrame>
      <p:sp>
        <p:nvSpPr>
          <p:cNvPr id="5" name="Espace réservé du numéro de diapositive 4">
            <a:extLst>
              <a:ext uri="{FF2B5EF4-FFF2-40B4-BE49-F238E27FC236}">
                <a16:creationId xmlns:a16="http://schemas.microsoft.com/office/drawing/2014/main" id="{B951CA58-0768-45E9-AF42-E880829C9EB0}"/>
              </a:ext>
            </a:extLst>
          </p:cNvPr>
          <p:cNvSpPr>
            <a:spLocks noGrp="1"/>
          </p:cNvSpPr>
          <p:nvPr>
            <p:ph type="sldNum" sz="quarter" idx="12"/>
          </p:nvPr>
        </p:nvSpPr>
        <p:spPr/>
        <p:txBody>
          <a:bodyPr/>
          <a:lstStyle/>
          <a:p>
            <a:fld id="{F428713F-B67B-40CC-85DD-1D86B6204E19}" type="slidenum">
              <a:rPr lang="fr-FR" smtClean="0"/>
              <a:pPr/>
              <a:t>23</a:t>
            </a:fld>
            <a:endParaRPr lang="fr-FR" dirty="0"/>
          </a:p>
        </p:txBody>
      </p:sp>
      <p:sp>
        <p:nvSpPr>
          <p:cNvPr id="6" name="Rectangle 5">
            <a:extLst>
              <a:ext uri="{FF2B5EF4-FFF2-40B4-BE49-F238E27FC236}">
                <a16:creationId xmlns:a16="http://schemas.microsoft.com/office/drawing/2014/main" id="{62BAC75B-6D2B-4EBA-ABE7-7887F5E29627}"/>
              </a:ext>
            </a:extLst>
          </p:cNvPr>
          <p:cNvSpPr/>
          <p:nvPr/>
        </p:nvSpPr>
        <p:spPr>
          <a:xfrm>
            <a:off x="9678803" y="6368713"/>
            <a:ext cx="1536550"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 9 et 12</a:t>
            </a:r>
          </a:p>
        </p:txBody>
      </p:sp>
      <p:sp>
        <p:nvSpPr>
          <p:cNvPr id="7" name="Flèche : bas 6">
            <a:extLst>
              <a:ext uri="{FF2B5EF4-FFF2-40B4-BE49-F238E27FC236}">
                <a16:creationId xmlns:a16="http://schemas.microsoft.com/office/drawing/2014/main" id="{BFF8A67F-6752-EE76-F29C-BA9F6EDD990D}"/>
              </a:ext>
            </a:extLst>
          </p:cNvPr>
          <p:cNvSpPr/>
          <p:nvPr/>
        </p:nvSpPr>
        <p:spPr>
          <a:xfrm rot="16200000">
            <a:off x="1326131" y="-975882"/>
            <a:ext cx="740298" cy="303055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Enquête téléphonique</a:t>
            </a:r>
            <a:endParaRPr lang="fr-FR" sz="1400" b="1"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93977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BA496-D54E-42B9-BE51-1326C154626B}"/>
              </a:ext>
            </a:extLst>
          </p:cNvPr>
          <p:cNvSpPr>
            <a:spLocks noGrp="1"/>
          </p:cNvSpPr>
          <p:nvPr>
            <p:ph type="title"/>
          </p:nvPr>
        </p:nvSpPr>
        <p:spPr>
          <a:xfrm>
            <a:off x="3365179" y="305233"/>
            <a:ext cx="8171807" cy="887255"/>
          </a:xfrm>
        </p:spPr>
        <p:txBody>
          <a:bodyPr>
            <a:normAutofit/>
          </a:bodyPr>
          <a:lstStyle/>
          <a:p>
            <a:r>
              <a:rPr lang="fr-FR" sz="2400" dirty="0"/>
              <a:t>Les délais dans les 10 plus grandes villes de France</a:t>
            </a:r>
          </a:p>
        </p:txBody>
      </p:sp>
      <p:sp>
        <p:nvSpPr>
          <p:cNvPr id="3" name="Espace réservé du contenu 2">
            <a:extLst>
              <a:ext uri="{FF2B5EF4-FFF2-40B4-BE49-F238E27FC236}">
                <a16:creationId xmlns:a16="http://schemas.microsoft.com/office/drawing/2014/main" id="{AEC91B8B-63E5-4061-B510-EE2B4D34AF2F}"/>
              </a:ext>
            </a:extLst>
          </p:cNvPr>
          <p:cNvSpPr>
            <a:spLocks noGrp="1"/>
          </p:cNvSpPr>
          <p:nvPr>
            <p:ph idx="1"/>
          </p:nvPr>
        </p:nvSpPr>
        <p:spPr>
          <a:xfrm>
            <a:off x="1420110" y="5074920"/>
            <a:ext cx="9405216" cy="1324852"/>
          </a:xfrm>
        </p:spPr>
        <p:txBody>
          <a:bodyPr>
            <a:noAutofit/>
          </a:bodyPr>
          <a:lstStyle/>
          <a:p>
            <a:r>
              <a:rPr lang="fr-FR" sz="1600" b="1" cap="small" dirty="0">
                <a:solidFill>
                  <a:schemeClr val="accent5"/>
                </a:solidFill>
              </a:rPr>
              <a:t>Scénario 1 </a:t>
            </a:r>
            <a:r>
              <a:rPr lang="fr-FR" sz="1600" dirty="0"/>
              <a:t>: depuis 2019, Montpellier et Toulouse observent des délais raccourcis de </a:t>
            </a:r>
            <a:r>
              <a:rPr lang="fr-FR" sz="1600" b="1" dirty="0">
                <a:solidFill>
                  <a:srgbClr val="21B3E5"/>
                </a:solidFill>
              </a:rPr>
              <a:t>2 mois</a:t>
            </a:r>
            <a:r>
              <a:rPr lang="fr-FR" sz="1600" dirty="0"/>
              <a:t>, Strasbourg : </a:t>
            </a:r>
            <a:r>
              <a:rPr lang="fr-FR" sz="1600" b="1" dirty="0">
                <a:solidFill>
                  <a:srgbClr val="21B3E5"/>
                </a:solidFill>
              </a:rPr>
              <a:t>1,5 mois</a:t>
            </a:r>
            <a:r>
              <a:rPr lang="fr-FR" sz="1600" dirty="0"/>
              <a:t>, Lille et Lyon : </a:t>
            </a:r>
            <a:r>
              <a:rPr lang="fr-FR" sz="1600" b="1" dirty="0">
                <a:solidFill>
                  <a:srgbClr val="21B3E5"/>
                </a:solidFill>
              </a:rPr>
              <a:t>1 mois</a:t>
            </a:r>
            <a:r>
              <a:rPr lang="fr-FR" sz="1600" dirty="0"/>
              <a:t>.</a:t>
            </a:r>
          </a:p>
          <a:p>
            <a:pPr lvl="1"/>
            <a:r>
              <a:rPr lang="fr-FR" sz="1600" dirty="0">
                <a:solidFill>
                  <a:schemeClr val="tx1"/>
                </a:solidFill>
              </a:rPr>
              <a:t>A part Nantes, les délais non urgents sont devenus satisfaisants dans les grandes villes. </a:t>
            </a:r>
          </a:p>
          <a:p>
            <a:pPr>
              <a:spcBef>
                <a:spcPts val="1200"/>
              </a:spcBef>
            </a:pPr>
            <a:r>
              <a:rPr lang="fr-FR" sz="1600" b="1" cap="small" dirty="0">
                <a:solidFill>
                  <a:schemeClr val="accent5"/>
                </a:solidFill>
              </a:rPr>
              <a:t>Scénario 2</a:t>
            </a:r>
            <a:r>
              <a:rPr lang="fr-FR" sz="1600" cap="small" dirty="0">
                <a:solidFill>
                  <a:schemeClr val="accent5"/>
                </a:solidFill>
              </a:rPr>
              <a:t> </a:t>
            </a:r>
            <a:r>
              <a:rPr lang="fr-FR" sz="1600" dirty="0"/>
              <a:t>: forte amélioration pour Toulouse : </a:t>
            </a:r>
            <a:r>
              <a:rPr lang="fr-FR" sz="1600" b="1" dirty="0">
                <a:solidFill>
                  <a:srgbClr val="21B3E5"/>
                </a:solidFill>
              </a:rPr>
              <a:t>plus de 1,5 mois</a:t>
            </a:r>
            <a:r>
              <a:rPr lang="fr-FR" sz="1600" b="1" dirty="0">
                <a:solidFill>
                  <a:schemeClr val="accent2"/>
                </a:solidFill>
              </a:rPr>
              <a:t>.</a:t>
            </a:r>
            <a:r>
              <a:rPr lang="fr-FR" sz="1600" dirty="0"/>
              <a:t> Nice : </a:t>
            </a:r>
            <a:r>
              <a:rPr lang="fr-FR" sz="1600" b="1" dirty="0">
                <a:solidFill>
                  <a:srgbClr val="21B3E5"/>
                </a:solidFill>
              </a:rPr>
              <a:t>1 mois de moins</a:t>
            </a:r>
            <a:r>
              <a:rPr lang="fr-FR" sz="1600" dirty="0">
                <a:solidFill>
                  <a:schemeClr val="accent6"/>
                </a:solidFill>
              </a:rPr>
              <a:t>.</a:t>
            </a:r>
            <a:endParaRPr lang="fr-FR" sz="1600" dirty="0"/>
          </a:p>
        </p:txBody>
      </p:sp>
      <p:sp>
        <p:nvSpPr>
          <p:cNvPr id="5" name="Espace réservé du numéro de diapositive 4">
            <a:extLst>
              <a:ext uri="{FF2B5EF4-FFF2-40B4-BE49-F238E27FC236}">
                <a16:creationId xmlns:a16="http://schemas.microsoft.com/office/drawing/2014/main" id="{B951CA58-0768-45E9-AF42-E880829C9EB0}"/>
              </a:ext>
            </a:extLst>
          </p:cNvPr>
          <p:cNvSpPr>
            <a:spLocks noGrp="1"/>
          </p:cNvSpPr>
          <p:nvPr>
            <p:ph type="sldNum" sz="quarter" idx="12"/>
          </p:nvPr>
        </p:nvSpPr>
        <p:spPr/>
        <p:txBody>
          <a:bodyPr/>
          <a:lstStyle/>
          <a:p>
            <a:fld id="{F428713F-B67B-40CC-85DD-1D86B6204E19}" type="slidenum">
              <a:rPr lang="fr-FR" smtClean="0"/>
              <a:pPr/>
              <a:t>24</a:t>
            </a:fld>
            <a:endParaRPr lang="fr-FR" dirty="0"/>
          </a:p>
        </p:txBody>
      </p:sp>
      <p:sp>
        <p:nvSpPr>
          <p:cNvPr id="8" name="Rectangle 7">
            <a:extLst>
              <a:ext uri="{FF2B5EF4-FFF2-40B4-BE49-F238E27FC236}">
                <a16:creationId xmlns:a16="http://schemas.microsoft.com/office/drawing/2014/main" id="{CF64800B-49FF-4B67-8861-922840865E0A}"/>
              </a:ext>
            </a:extLst>
          </p:cNvPr>
          <p:cNvSpPr/>
          <p:nvPr/>
        </p:nvSpPr>
        <p:spPr>
          <a:xfrm>
            <a:off x="10650510" y="5999662"/>
            <a:ext cx="1313081" cy="400110"/>
          </a:xfrm>
          <a:prstGeom prst="rect">
            <a:avLst/>
          </a:prstGeom>
          <a:solidFill>
            <a:schemeClr val="accent6">
              <a:lumMod val="20000"/>
              <a:lumOff val="80000"/>
            </a:schemeClr>
          </a:solidFill>
        </p:spPr>
        <p:txBody>
          <a:bodyPr wrap="square">
            <a:spAutoFit/>
          </a:bodyPr>
          <a:lstStyle/>
          <a:p>
            <a:pPr algn="ctr"/>
            <a:r>
              <a:rPr lang="fr-FR" sz="1000" dirty="0">
                <a:solidFill>
                  <a:schemeClr val="tx1">
                    <a:lumMod val="65000"/>
                    <a:lumOff val="35000"/>
                  </a:schemeClr>
                </a:solidFill>
              </a:rPr>
              <a:t>Pour plus de détails voir Annexe 10</a:t>
            </a:r>
          </a:p>
        </p:txBody>
      </p:sp>
      <p:graphicFrame>
        <p:nvGraphicFramePr>
          <p:cNvPr id="4" name="Tableau 3">
            <a:extLst>
              <a:ext uri="{FF2B5EF4-FFF2-40B4-BE49-F238E27FC236}">
                <a16:creationId xmlns:a16="http://schemas.microsoft.com/office/drawing/2014/main" id="{D5F345E6-6A68-8001-9655-30E7E19B623E}"/>
              </a:ext>
            </a:extLst>
          </p:cNvPr>
          <p:cNvGraphicFramePr>
            <a:graphicFrameLocks noGrp="1"/>
          </p:cNvGraphicFramePr>
          <p:nvPr>
            <p:extLst>
              <p:ext uri="{D42A27DB-BD31-4B8C-83A1-F6EECF244321}">
                <p14:modId xmlns:p14="http://schemas.microsoft.com/office/powerpoint/2010/main" val="3797196512"/>
              </p:ext>
            </p:extLst>
          </p:nvPr>
        </p:nvGraphicFramePr>
        <p:xfrm>
          <a:off x="1982285" y="1180534"/>
          <a:ext cx="8280866" cy="3764436"/>
        </p:xfrm>
        <a:graphic>
          <a:graphicData uri="http://schemas.openxmlformats.org/drawingml/2006/table">
            <a:tbl>
              <a:tblPr firstRow="1" bandRow="1">
                <a:tableStyleId>{5FD0F851-EC5A-4D38-B0AD-8093EC10F338}</a:tableStyleId>
              </a:tblPr>
              <a:tblGrid>
                <a:gridCol w="1636142">
                  <a:extLst>
                    <a:ext uri="{9D8B030D-6E8A-4147-A177-3AD203B41FA5}">
                      <a16:colId xmlns:a16="http://schemas.microsoft.com/office/drawing/2014/main" val="4127730722"/>
                    </a:ext>
                  </a:extLst>
                </a:gridCol>
                <a:gridCol w="1661181">
                  <a:extLst>
                    <a:ext uri="{9D8B030D-6E8A-4147-A177-3AD203B41FA5}">
                      <a16:colId xmlns:a16="http://schemas.microsoft.com/office/drawing/2014/main" val="2697495905"/>
                    </a:ext>
                  </a:extLst>
                </a:gridCol>
                <a:gridCol w="1661181">
                  <a:extLst>
                    <a:ext uri="{9D8B030D-6E8A-4147-A177-3AD203B41FA5}">
                      <a16:colId xmlns:a16="http://schemas.microsoft.com/office/drawing/2014/main" val="4099412111"/>
                    </a:ext>
                  </a:extLst>
                </a:gridCol>
                <a:gridCol w="1661181">
                  <a:extLst>
                    <a:ext uri="{9D8B030D-6E8A-4147-A177-3AD203B41FA5}">
                      <a16:colId xmlns:a16="http://schemas.microsoft.com/office/drawing/2014/main" val="1286010084"/>
                    </a:ext>
                  </a:extLst>
                </a:gridCol>
                <a:gridCol w="1661181">
                  <a:extLst>
                    <a:ext uri="{9D8B030D-6E8A-4147-A177-3AD203B41FA5}">
                      <a16:colId xmlns:a16="http://schemas.microsoft.com/office/drawing/2014/main" val="2264388909"/>
                    </a:ext>
                  </a:extLst>
                </a:gridCol>
              </a:tblGrid>
              <a:tr h="564746">
                <a:tc>
                  <a:txBody>
                    <a:bodyPr/>
                    <a:lstStyle/>
                    <a:p>
                      <a:pPr algn="l" fontAlgn="ctr"/>
                      <a:r>
                        <a:rPr lang="fr-FR" sz="1800" b="1" u="none" strike="noStrike" kern="1200" cap="small" baseline="0" dirty="0">
                          <a:solidFill>
                            <a:schemeClr val="accent5"/>
                          </a:solidFill>
                          <a:effectLst/>
                          <a:latin typeface="+mn-lt"/>
                          <a:ea typeface="+mn-ea"/>
                          <a:cs typeface="+mn-cs"/>
                        </a:rPr>
                        <a:t>enquête téléphonique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gridSpan="2">
                  <a:txBody>
                    <a:bodyPr/>
                    <a:lstStyle/>
                    <a:p>
                      <a:pPr algn="ctr" fontAlgn="ctr">
                        <a:spcBef>
                          <a:spcPts val="0"/>
                        </a:spcBef>
                        <a:spcAft>
                          <a:spcPts val="0"/>
                        </a:spcAft>
                      </a:pPr>
                      <a:r>
                        <a:rPr lang="fr-FR" sz="1800" b="1" u="none" strike="noStrike" cap="small" baseline="0" dirty="0">
                          <a:solidFill>
                            <a:schemeClr val="accent5"/>
                          </a:solidFill>
                          <a:effectLst/>
                        </a:rPr>
                        <a:t>scénario 1 </a:t>
                      </a:r>
                    </a:p>
                    <a:p>
                      <a:pPr algn="ctr" fontAlgn="ctr">
                        <a:spcBef>
                          <a:spcPts val="0"/>
                        </a:spcBef>
                        <a:spcAft>
                          <a:spcPts val="0"/>
                        </a:spcAft>
                      </a:pPr>
                      <a:r>
                        <a:rPr lang="fr-FR" sz="1400" b="0" u="none" strike="noStrike" dirty="0">
                          <a:solidFill>
                            <a:schemeClr val="accent5"/>
                          </a:solidFill>
                          <a:effectLst/>
                        </a:rPr>
                        <a:t>Contrôle périodique</a:t>
                      </a:r>
                      <a:endParaRPr lang="fr-FR" sz="1100" b="0" u="none" strike="noStrike" dirty="0">
                        <a:solidFill>
                          <a:schemeClr val="accent5"/>
                        </a:solidFill>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hMerge="1">
                  <a:txBody>
                    <a:bodyPr/>
                    <a:lstStyle/>
                    <a:p>
                      <a:pPr algn="ctr" fontAlgn="ctr">
                        <a:spcBef>
                          <a:spcPts val="0"/>
                        </a:spcBef>
                        <a:spcAft>
                          <a:spcPts val="0"/>
                        </a:spcAft>
                      </a:pPr>
                      <a:endParaRPr lang="fr-FR" sz="1100" b="0" u="none" strike="noStrike" dirty="0">
                        <a:solidFill>
                          <a:schemeClr val="accent5"/>
                        </a:solidFill>
                        <a:effectLst/>
                      </a:endParaRPr>
                    </a:p>
                  </a:txBody>
                  <a:tcPr marL="7620" marR="7620" marT="7620" marB="0">
                    <a:lnB w="12700" cmpd="sng">
                      <a:noFill/>
                    </a:lnB>
                    <a:solidFill>
                      <a:srgbClr val="F3F9FB"/>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u="none" strike="noStrike" cap="small" baseline="0" dirty="0">
                          <a:solidFill>
                            <a:schemeClr val="accent5"/>
                          </a:solidFill>
                          <a:effectLst/>
                        </a:rPr>
                        <a:t>scénario 2</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u="none" strike="noStrike" kern="1200" dirty="0">
                          <a:solidFill>
                            <a:schemeClr val="accent5"/>
                          </a:solidFill>
                          <a:effectLst/>
                          <a:latin typeface="+mn-lt"/>
                          <a:ea typeface="+mn-ea"/>
                          <a:cs typeface="+mn-cs"/>
                        </a:rPr>
                        <a:t>Apparition de symptômes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hMerge="1">
                  <a:txBody>
                    <a:bodyPr/>
                    <a:lstStyle/>
                    <a:p>
                      <a:pPr algn="ctr" fontAlgn="ctr">
                        <a:spcBef>
                          <a:spcPts val="0"/>
                        </a:spcBef>
                        <a:spcAft>
                          <a:spcPts val="0"/>
                        </a:spcAft>
                      </a:pPr>
                      <a:endParaRPr lang="fr-FR" sz="1100" b="0" u="none" strike="noStrike" kern="1200" dirty="0">
                        <a:solidFill>
                          <a:schemeClr val="accent5"/>
                        </a:solidFill>
                        <a:effectLst/>
                        <a:latin typeface="+mn-lt"/>
                        <a:ea typeface="+mn-ea"/>
                        <a:cs typeface="+mn-cs"/>
                      </a:endParaRPr>
                    </a:p>
                  </a:txBody>
                  <a:tcPr marL="7620" marR="7620" marT="7620" marB="0">
                    <a:lnB w="12700" cmpd="sng">
                      <a:noFill/>
                    </a:lnB>
                    <a:solidFill>
                      <a:srgbClr val="F3F9FB"/>
                    </a:solidFill>
                  </a:tcPr>
                </a:tc>
                <a:extLst>
                  <a:ext uri="{0D108BD9-81ED-4DB2-BD59-A6C34878D82A}">
                    <a16:rowId xmlns:a16="http://schemas.microsoft.com/office/drawing/2014/main" val="3040566026"/>
                  </a:ext>
                </a:extLst>
              </a:tr>
              <a:tr h="381156">
                <a:tc>
                  <a:txBody>
                    <a:bodyPr/>
                    <a:lstStyle/>
                    <a:p>
                      <a:pPr algn="l" fontAlgn="ctr"/>
                      <a:endParaRPr lang="fr-FR" sz="1400" b="0" i="0" u="none" strike="noStrike" dirty="0">
                        <a:solidFill>
                          <a:schemeClr val="tx1">
                            <a:lumMod val="75000"/>
                            <a:lumOff val="25000"/>
                          </a:schemeClr>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cap="small" baseline="0" dirty="0">
                          <a:solidFill>
                            <a:schemeClr val="tx1">
                              <a:lumMod val="75000"/>
                              <a:lumOff val="25000"/>
                            </a:schemeClr>
                          </a:solidFill>
                          <a:effectLst/>
                          <a:latin typeface="+mn-lt"/>
                        </a:rPr>
                        <a:t>Délai médian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cap="small" baseline="0" dirty="0">
                          <a:solidFill>
                            <a:schemeClr val="tx1">
                              <a:lumMod val="75000"/>
                              <a:lumOff val="25000"/>
                            </a:schemeClr>
                          </a:solidFill>
                          <a:effectLst/>
                          <a:latin typeface="+mn-lt"/>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accent4"/>
                          </a:solidFill>
                          <a:effectLst/>
                          <a:latin typeface="+mn-lt"/>
                          <a:ea typeface="+mn-ea"/>
                          <a:cs typeface="+mn-cs"/>
                        </a:rPr>
                        <a:t>Évolution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accent4"/>
                          </a:solidFill>
                          <a:effectLst/>
                          <a:latin typeface="+mn-lt"/>
                          <a:ea typeface="+mn-ea"/>
                          <a:cs typeface="+mn-cs"/>
                        </a:rPr>
                        <a:t>depuis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tx1">
                              <a:lumMod val="75000"/>
                              <a:lumOff val="25000"/>
                            </a:schemeClr>
                          </a:solidFill>
                          <a:effectLst/>
                          <a:latin typeface="+mn-lt"/>
                          <a:ea typeface="+mn-ea"/>
                          <a:cs typeface="+mn-cs"/>
                        </a:rPr>
                        <a:t>Délai médian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tx1">
                              <a:lumMod val="75000"/>
                              <a:lumOff val="25000"/>
                            </a:schemeClr>
                          </a:solidFill>
                          <a:effectLst/>
                          <a:latin typeface="+mn-lt"/>
                          <a:ea typeface="+mn-ea"/>
                          <a:cs typeface="+mn-cs"/>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accent4"/>
                          </a:solidFill>
                          <a:effectLst/>
                          <a:latin typeface="+mn-lt"/>
                          <a:ea typeface="+mn-ea"/>
                          <a:cs typeface="+mn-cs"/>
                        </a:rPr>
                        <a:t>Évolution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u="none" strike="noStrike" kern="1200" cap="small" baseline="0" dirty="0">
                          <a:solidFill>
                            <a:schemeClr val="accent4"/>
                          </a:solidFill>
                          <a:effectLst/>
                          <a:latin typeface="+mn-lt"/>
                          <a:ea typeface="+mn-ea"/>
                          <a:cs typeface="+mn-cs"/>
                        </a:rPr>
                        <a:t>depuis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extLst>
                  <a:ext uri="{0D108BD9-81ED-4DB2-BD59-A6C34878D82A}">
                    <a16:rowId xmlns:a16="http://schemas.microsoft.com/office/drawing/2014/main" val="2381550542"/>
                  </a:ext>
                </a:extLst>
              </a:tr>
              <a:tr h="242034">
                <a:tc>
                  <a:txBody>
                    <a:bodyPr/>
                    <a:lstStyle/>
                    <a:p>
                      <a:pPr lvl="0" algn="l" fontAlgn="t"/>
                      <a:r>
                        <a:rPr lang="fr-FR" sz="1400" b="1" i="0" u="none" strike="noStrike" cap="none" baseline="0" dirty="0">
                          <a:solidFill>
                            <a:schemeClr val="tx1">
                              <a:lumMod val="75000"/>
                              <a:lumOff val="25000"/>
                            </a:schemeClr>
                          </a:solidFill>
                          <a:effectLst/>
                          <a:latin typeface="+mn-lt"/>
                        </a:rPr>
                        <a:t>Paris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-58%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221388"/>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Marseille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-85%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04681"/>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Lyon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-49%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297870"/>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Toulouse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-79%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038334"/>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-69%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267303"/>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Nantes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37%</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709739"/>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Montpellier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-90%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a:solidFill>
                            <a:schemeClr val="accent4"/>
                          </a:solidFill>
                          <a:effectLst/>
                          <a:latin typeface="+mn-lt"/>
                          <a:ea typeface="+mn-ea"/>
                          <a:cs typeface="+mn-cs"/>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539953"/>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Strasbourg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-69%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174467"/>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Bordeaux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-71%</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65770"/>
                  </a:ext>
                </a:extLst>
              </a:tr>
              <a:tr h="242034">
                <a:tc>
                  <a:txBody>
                    <a:bodyPr/>
                    <a:lstStyle/>
                    <a:p>
                      <a:pPr algn="l" fontAlgn="t"/>
                      <a:r>
                        <a:rPr lang="fr-FR" sz="1400" b="1" i="0" u="none" strike="noStrike" cap="none" baseline="0" dirty="0">
                          <a:solidFill>
                            <a:schemeClr val="tx1">
                              <a:lumMod val="75000"/>
                              <a:lumOff val="25000"/>
                            </a:schemeClr>
                          </a:solidFill>
                          <a:effectLst/>
                          <a:latin typeface="+mn-lt"/>
                        </a:rPr>
                        <a:t>Lille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cap="small" baseline="0" dirty="0">
                          <a:solidFill>
                            <a:schemeClr val="accent4"/>
                          </a:solidFill>
                          <a:effectLst/>
                          <a:latin typeface="+mn-lt"/>
                          <a:ea typeface="+mn-ea"/>
                          <a:cs typeface="+mn-cs"/>
                        </a:rPr>
                        <a:t>-73%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fr-FR" sz="1200" b="0" u="none" strike="noStrike" kern="1200" cap="small" baseline="0" dirty="0">
                          <a:solidFill>
                            <a:schemeClr val="accent4"/>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920090"/>
                  </a:ext>
                </a:extLst>
              </a:tr>
            </a:tbl>
          </a:graphicData>
        </a:graphic>
      </p:graphicFrame>
      <p:sp>
        <p:nvSpPr>
          <p:cNvPr id="6" name="Flèche : bas 5">
            <a:extLst>
              <a:ext uri="{FF2B5EF4-FFF2-40B4-BE49-F238E27FC236}">
                <a16:creationId xmlns:a16="http://schemas.microsoft.com/office/drawing/2014/main" id="{B81899F4-A244-2EC3-BF73-540C406856C8}"/>
              </a:ext>
            </a:extLst>
          </p:cNvPr>
          <p:cNvSpPr/>
          <p:nvPr/>
        </p:nvSpPr>
        <p:spPr>
          <a:xfrm rot="16200000">
            <a:off x="1326131" y="-975882"/>
            <a:ext cx="740298" cy="303055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Enquête téléphonique</a:t>
            </a:r>
            <a:endParaRPr lang="fr-FR" sz="1400" b="1"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5588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BA496-D54E-42B9-BE51-1326C154626B}"/>
              </a:ext>
            </a:extLst>
          </p:cNvPr>
          <p:cNvSpPr>
            <a:spLocks noGrp="1"/>
          </p:cNvSpPr>
          <p:nvPr>
            <p:ph type="title"/>
          </p:nvPr>
        </p:nvSpPr>
        <p:spPr>
          <a:xfrm>
            <a:off x="3314699" y="169244"/>
            <a:ext cx="8321041" cy="887255"/>
          </a:xfrm>
        </p:spPr>
        <p:txBody>
          <a:bodyPr>
            <a:normAutofit fontScale="90000"/>
          </a:bodyPr>
          <a:lstStyle/>
          <a:p>
            <a:r>
              <a:rPr lang="fr-FR" sz="2400" dirty="0"/>
              <a:t>Pour un </a:t>
            </a:r>
            <a:r>
              <a:rPr lang="fr-FR" sz="2400" u="sng" dirty="0"/>
              <a:t>nouveau patient</a:t>
            </a:r>
            <a:r>
              <a:rPr lang="fr-FR" sz="2400" dirty="0"/>
              <a:t> qui souhaite obtenir un RDV </a:t>
            </a:r>
            <a:r>
              <a:rPr lang="fr-FR" sz="2400" u="sng" dirty="0"/>
              <a:t>le plus vite possible</a:t>
            </a:r>
            <a:r>
              <a:rPr lang="fr-FR" sz="2400" dirty="0"/>
              <a:t>, quels sont les délais dans chacune des villes ?</a:t>
            </a:r>
            <a:endParaRPr lang="fr-FR" sz="1800" dirty="0"/>
          </a:p>
        </p:txBody>
      </p:sp>
      <p:sp>
        <p:nvSpPr>
          <p:cNvPr id="3" name="Espace réservé du contenu 2">
            <a:extLst>
              <a:ext uri="{FF2B5EF4-FFF2-40B4-BE49-F238E27FC236}">
                <a16:creationId xmlns:a16="http://schemas.microsoft.com/office/drawing/2014/main" id="{AEC91B8B-63E5-4061-B510-EE2B4D34AF2F}"/>
              </a:ext>
            </a:extLst>
          </p:cNvPr>
          <p:cNvSpPr>
            <a:spLocks noGrp="1"/>
          </p:cNvSpPr>
          <p:nvPr>
            <p:ph idx="1"/>
          </p:nvPr>
        </p:nvSpPr>
        <p:spPr>
          <a:xfrm>
            <a:off x="960529" y="5249609"/>
            <a:ext cx="9553903" cy="1394281"/>
          </a:xfrm>
        </p:spPr>
        <p:txBody>
          <a:bodyPr>
            <a:noAutofit/>
          </a:bodyPr>
          <a:lstStyle/>
          <a:p>
            <a:pPr>
              <a:spcBef>
                <a:spcPts val="600"/>
              </a:spcBef>
            </a:pPr>
            <a:r>
              <a:rPr lang="fr-FR" sz="1600" dirty="0"/>
              <a:t>Parmi ces 10 grandes villes, un patient peut obtenir un RDV </a:t>
            </a:r>
            <a:r>
              <a:rPr lang="fr-FR" sz="1600" b="1" dirty="0">
                <a:solidFill>
                  <a:srgbClr val="21B3E5"/>
                </a:solidFill>
              </a:rPr>
              <a:t>le jour même </a:t>
            </a:r>
            <a:r>
              <a:rPr lang="fr-FR" sz="1600" dirty="0"/>
              <a:t>ou </a:t>
            </a:r>
            <a:r>
              <a:rPr lang="fr-FR" sz="1600" dirty="0">
                <a:solidFill>
                  <a:schemeClr val="tx1"/>
                </a:solidFill>
              </a:rPr>
              <a:t>le </a:t>
            </a:r>
            <a:r>
              <a:rPr lang="fr-FR" sz="1600" b="1" dirty="0">
                <a:solidFill>
                  <a:schemeClr val="tx1"/>
                </a:solidFill>
              </a:rPr>
              <a:t>lendemain</a:t>
            </a:r>
            <a:r>
              <a:rPr lang="fr-FR" sz="1600" dirty="0">
                <a:solidFill>
                  <a:schemeClr val="tx1"/>
                </a:solidFill>
              </a:rPr>
              <a:t> </a:t>
            </a:r>
            <a:r>
              <a:rPr lang="fr-FR" sz="1600" dirty="0"/>
              <a:t>dans :</a:t>
            </a:r>
          </a:p>
          <a:p>
            <a:pPr lvl="1">
              <a:spcBef>
                <a:spcPts val="600"/>
              </a:spcBef>
            </a:pPr>
            <a:r>
              <a:rPr lang="fr-FR" sz="1600" b="1" cap="small" dirty="0">
                <a:solidFill>
                  <a:schemeClr val="accent5"/>
                </a:solidFill>
              </a:rPr>
              <a:t>Scénario 1 </a:t>
            </a:r>
            <a:r>
              <a:rPr lang="fr-FR" sz="1600" dirty="0"/>
              <a:t>: </a:t>
            </a:r>
            <a:r>
              <a:rPr lang="fr-FR" sz="1600" b="1" dirty="0">
                <a:solidFill>
                  <a:srgbClr val="21B3E5"/>
                </a:solidFill>
              </a:rPr>
              <a:t>7 villes sur 10</a:t>
            </a:r>
            <a:endParaRPr lang="fr-FR" sz="1600" b="1" dirty="0"/>
          </a:p>
          <a:p>
            <a:pPr lvl="1">
              <a:spcBef>
                <a:spcPts val="600"/>
              </a:spcBef>
            </a:pPr>
            <a:r>
              <a:rPr lang="fr-FR" sz="1600" b="1" cap="small" dirty="0">
                <a:solidFill>
                  <a:schemeClr val="accent5"/>
                </a:solidFill>
              </a:rPr>
              <a:t>Scénario 2 </a:t>
            </a:r>
            <a:r>
              <a:rPr lang="fr-FR" sz="1600" dirty="0"/>
              <a:t>: </a:t>
            </a:r>
            <a:r>
              <a:rPr lang="fr-FR" sz="1600" b="1" dirty="0">
                <a:solidFill>
                  <a:srgbClr val="21B3E5"/>
                </a:solidFill>
              </a:rPr>
              <a:t>7 villes sur 10</a:t>
            </a:r>
            <a:endParaRPr lang="fr-FR" sz="1600" b="1" dirty="0"/>
          </a:p>
          <a:p>
            <a:pPr lvl="1">
              <a:spcBef>
                <a:spcPts val="600"/>
              </a:spcBef>
            </a:pPr>
            <a:r>
              <a:rPr lang="fr-FR" sz="1600" b="1" cap="small" dirty="0">
                <a:solidFill>
                  <a:schemeClr val="accent5"/>
                </a:solidFill>
              </a:rPr>
              <a:t>Internet </a:t>
            </a:r>
            <a:r>
              <a:rPr lang="fr-FR" sz="1600" dirty="0"/>
              <a:t>: </a:t>
            </a:r>
            <a:r>
              <a:rPr lang="fr-FR" sz="1600" b="1" dirty="0">
                <a:solidFill>
                  <a:srgbClr val="21B3E5"/>
                </a:solidFill>
              </a:rPr>
              <a:t>9 villes sur 10</a:t>
            </a:r>
            <a:endParaRPr lang="fr-FR" sz="1600" dirty="0"/>
          </a:p>
        </p:txBody>
      </p:sp>
      <p:sp>
        <p:nvSpPr>
          <p:cNvPr id="5" name="Espace réservé du numéro de diapositive 4">
            <a:extLst>
              <a:ext uri="{FF2B5EF4-FFF2-40B4-BE49-F238E27FC236}">
                <a16:creationId xmlns:a16="http://schemas.microsoft.com/office/drawing/2014/main" id="{B951CA58-0768-45E9-AF42-E880829C9EB0}"/>
              </a:ext>
            </a:extLst>
          </p:cNvPr>
          <p:cNvSpPr>
            <a:spLocks noGrp="1"/>
          </p:cNvSpPr>
          <p:nvPr>
            <p:ph type="sldNum" sz="quarter" idx="12"/>
          </p:nvPr>
        </p:nvSpPr>
        <p:spPr/>
        <p:txBody>
          <a:bodyPr/>
          <a:lstStyle/>
          <a:p>
            <a:fld id="{F428713F-B67B-40CC-85DD-1D86B6204E19}" type="slidenum">
              <a:rPr lang="fr-FR" smtClean="0"/>
              <a:pPr/>
              <a:t>25</a:t>
            </a:fld>
            <a:endParaRPr lang="fr-FR" dirty="0"/>
          </a:p>
        </p:txBody>
      </p:sp>
      <p:graphicFrame>
        <p:nvGraphicFramePr>
          <p:cNvPr id="7" name="Tableau 6">
            <a:extLst>
              <a:ext uri="{FF2B5EF4-FFF2-40B4-BE49-F238E27FC236}">
                <a16:creationId xmlns:a16="http://schemas.microsoft.com/office/drawing/2014/main" id="{AAAE8A6E-5460-40EA-8ABD-E8F8909C0AFD}"/>
              </a:ext>
            </a:extLst>
          </p:cNvPr>
          <p:cNvGraphicFramePr>
            <a:graphicFrameLocks noGrp="1"/>
          </p:cNvGraphicFramePr>
          <p:nvPr>
            <p:extLst>
              <p:ext uri="{D42A27DB-BD31-4B8C-83A1-F6EECF244321}">
                <p14:modId xmlns:p14="http://schemas.microsoft.com/office/powerpoint/2010/main" val="2835606917"/>
              </p:ext>
            </p:extLst>
          </p:nvPr>
        </p:nvGraphicFramePr>
        <p:xfrm>
          <a:off x="960529" y="1307758"/>
          <a:ext cx="10270942" cy="3776448"/>
        </p:xfrm>
        <a:graphic>
          <a:graphicData uri="http://schemas.openxmlformats.org/drawingml/2006/table">
            <a:tbl>
              <a:tblPr firstRow="1" bandRow="1">
                <a:solidFill>
                  <a:schemeClr val="accent5">
                    <a:lumMod val="20000"/>
                    <a:lumOff val="80000"/>
                  </a:schemeClr>
                </a:solidFill>
                <a:tableStyleId>{5FD0F851-EC5A-4D38-B0AD-8093EC10F338}</a:tableStyleId>
              </a:tblPr>
              <a:tblGrid>
                <a:gridCol w="2725168">
                  <a:extLst>
                    <a:ext uri="{9D8B030D-6E8A-4147-A177-3AD203B41FA5}">
                      <a16:colId xmlns:a16="http://schemas.microsoft.com/office/drawing/2014/main" val="4127730722"/>
                    </a:ext>
                  </a:extLst>
                </a:gridCol>
                <a:gridCol w="1545522">
                  <a:extLst>
                    <a:ext uri="{9D8B030D-6E8A-4147-A177-3AD203B41FA5}">
                      <a16:colId xmlns:a16="http://schemas.microsoft.com/office/drawing/2014/main" val="2697495905"/>
                    </a:ext>
                  </a:extLst>
                </a:gridCol>
                <a:gridCol w="887845">
                  <a:extLst>
                    <a:ext uri="{9D8B030D-6E8A-4147-A177-3AD203B41FA5}">
                      <a16:colId xmlns:a16="http://schemas.microsoft.com/office/drawing/2014/main" val="4200523993"/>
                    </a:ext>
                  </a:extLst>
                </a:gridCol>
                <a:gridCol w="1763344">
                  <a:extLst>
                    <a:ext uri="{9D8B030D-6E8A-4147-A177-3AD203B41FA5}">
                      <a16:colId xmlns:a16="http://schemas.microsoft.com/office/drawing/2014/main" val="1286010084"/>
                    </a:ext>
                  </a:extLst>
                </a:gridCol>
                <a:gridCol w="737969">
                  <a:extLst>
                    <a:ext uri="{9D8B030D-6E8A-4147-A177-3AD203B41FA5}">
                      <a16:colId xmlns:a16="http://schemas.microsoft.com/office/drawing/2014/main" val="1571946980"/>
                    </a:ext>
                  </a:extLst>
                </a:gridCol>
                <a:gridCol w="1763344">
                  <a:extLst>
                    <a:ext uri="{9D8B030D-6E8A-4147-A177-3AD203B41FA5}">
                      <a16:colId xmlns:a16="http://schemas.microsoft.com/office/drawing/2014/main" val="3567269412"/>
                    </a:ext>
                  </a:extLst>
                </a:gridCol>
                <a:gridCol w="847750">
                  <a:extLst>
                    <a:ext uri="{9D8B030D-6E8A-4147-A177-3AD203B41FA5}">
                      <a16:colId xmlns:a16="http://schemas.microsoft.com/office/drawing/2014/main" val="3948419693"/>
                    </a:ext>
                  </a:extLst>
                </a:gridCol>
              </a:tblGrid>
              <a:tr h="53644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600" b="1" u="none" strike="noStrike" kern="1200" dirty="0">
                          <a:solidFill>
                            <a:schemeClr val="tx1">
                              <a:lumMod val="75000"/>
                              <a:lumOff val="25000"/>
                            </a:schemeClr>
                          </a:solidFill>
                          <a:effectLst/>
                          <a:latin typeface="+mn-lt"/>
                          <a:ea typeface="+mn-ea"/>
                          <a:cs typeface="+mn-cs"/>
                        </a:rPr>
                        <a:t>10 plus grandes villes</a:t>
                      </a:r>
                    </a:p>
                    <a:p>
                      <a:pPr marL="0" marR="0" lvl="0" indent="0" algn="l" defTabSz="457200" rtl="0" eaLnBrk="1" fontAlgn="ctr" latinLnBrk="0" hangingPunct="1">
                        <a:lnSpc>
                          <a:spcPct val="100000"/>
                        </a:lnSpc>
                        <a:spcBef>
                          <a:spcPts val="0"/>
                        </a:spcBef>
                        <a:spcAft>
                          <a:spcPts val="0"/>
                        </a:spcAft>
                        <a:buClrTx/>
                        <a:buSzTx/>
                        <a:buFontTx/>
                        <a:buNone/>
                        <a:tabLst/>
                        <a:defRPr/>
                      </a:pPr>
                      <a:r>
                        <a:rPr lang="fr-FR" sz="1400" b="1" u="none" strike="noStrike" kern="1200" cap="small" baseline="0" dirty="0">
                          <a:solidFill>
                            <a:schemeClr val="tx1">
                              <a:lumMod val="75000"/>
                              <a:lumOff val="25000"/>
                            </a:schemeClr>
                          </a:solidFill>
                          <a:effectLst/>
                          <a:latin typeface="+mn-lt"/>
                          <a:ea typeface="+mn-ea"/>
                          <a:cs typeface="+mn-cs"/>
                        </a:rPr>
                        <a:t>délais le plus court en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spcBef>
                          <a:spcPts val="0"/>
                        </a:spcBef>
                        <a:spcAft>
                          <a:spcPts val="0"/>
                        </a:spcAft>
                      </a:pPr>
                      <a:r>
                        <a:rPr lang="fr-FR" sz="1800" b="1" u="none" strike="noStrike" cap="small" baseline="0" dirty="0">
                          <a:solidFill>
                            <a:schemeClr val="accent5"/>
                          </a:solidFill>
                          <a:effectLst/>
                        </a:rPr>
                        <a:t>tél. scénario 1</a:t>
                      </a:r>
                    </a:p>
                    <a:p>
                      <a:pPr algn="ctr" fontAlgn="ctr">
                        <a:spcBef>
                          <a:spcPts val="0"/>
                        </a:spcBef>
                        <a:spcAft>
                          <a:spcPts val="0"/>
                        </a:spcAft>
                      </a:pPr>
                      <a:r>
                        <a:rPr lang="fr-FR" sz="1200" b="0" u="none" strike="noStrike" dirty="0">
                          <a:solidFill>
                            <a:schemeClr val="accent5"/>
                          </a:solidFill>
                          <a:effectLst/>
                        </a:rPr>
                        <a:t>Contrôle périodique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spcBef>
                          <a:spcPts val="0"/>
                        </a:spcBef>
                        <a:spcAft>
                          <a:spcPts val="0"/>
                        </a:spcAft>
                      </a:pPr>
                      <a:endParaRPr lang="fr-FR" sz="1200" b="0" u="none" strike="noStrike" dirty="0">
                        <a:solidFill>
                          <a:schemeClr val="accent5"/>
                        </a:solidFill>
                        <a:effectLst/>
                      </a:endParaRPr>
                    </a:p>
                  </a:txBody>
                  <a:tcPr marL="7620" marR="7620" marT="7620" marB="0" anchor="ctr">
                    <a:lnB w="12700" cmpd="sng">
                      <a:noFill/>
                    </a:lnB>
                    <a:solidFill>
                      <a:schemeClr val="bg1"/>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u="none" strike="noStrike" cap="small" baseline="0" dirty="0">
                          <a:solidFill>
                            <a:schemeClr val="accent5"/>
                          </a:solidFill>
                          <a:effectLst/>
                        </a:rPr>
                        <a:t>tél. Scénario 2</a:t>
                      </a:r>
                    </a:p>
                    <a:p>
                      <a:pPr algn="ctr" fontAlgn="ctr">
                        <a:spcBef>
                          <a:spcPts val="0"/>
                        </a:spcBef>
                        <a:spcAft>
                          <a:spcPts val="0"/>
                        </a:spcAft>
                      </a:pPr>
                      <a:r>
                        <a:rPr lang="fr-FR" sz="1200" b="0" u="none" strike="noStrike" kern="1200" dirty="0">
                          <a:solidFill>
                            <a:schemeClr val="accent5"/>
                          </a:solidFill>
                          <a:effectLst/>
                          <a:latin typeface="+mn-lt"/>
                          <a:ea typeface="+mn-ea"/>
                          <a:cs typeface="+mn-cs"/>
                        </a:rPr>
                        <a:t>Apparition de symptômes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spcBef>
                          <a:spcPts val="0"/>
                        </a:spcBef>
                        <a:spcAft>
                          <a:spcPts val="0"/>
                        </a:spcAft>
                      </a:pPr>
                      <a:endParaRPr lang="fr-FR" sz="1200" b="0" u="none" strike="noStrike" kern="1200" dirty="0">
                        <a:solidFill>
                          <a:schemeClr val="accent5"/>
                        </a:solidFill>
                        <a:effectLst/>
                        <a:latin typeface="+mn-lt"/>
                        <a:ea typeface="+mn-ea"/>
                        <a:cs typeface="+mn-cs"/>
                      </a:endParaRPr>
                    </a:p>
                  </a:txBody>
                  <a:tcPr marL="7620" marR="7620" marT="7620" marB="0" anchor="ctr">
                    <a:lnB w="12700" cmpd="sng">
                      <a:noFill/>
                    </a:lnB>
                    <a:solidFill>
                      <a:schemeClr val="bg1"/>
                    </a:solidFill>
                  </a:tcPr>
                </a:tc>
                <a:tc gridSpan="2">
                  <a:txBody>
                    <a:bodyPr/>
                    <a:lstStyle/>
                    <a:p>
                      <a:pPr algn="ctr" fontAlgn="ctr">
                        <a:spcBef>
                          <a:spcPts val="0"/>
                        </a:spcBef>
                        <a:spcAft>
                          <a:spcPts val="0"/>
                        </a:spcAft>
                      </a:pPr>
                      <a:r>
                        <a:rPr lang="fr-FR" sz="1800" b="1" u="none" strike="noStrike" cap="small" baseline="0" dirty="0">
                          <a:solidFill>
                            <a:schemeClr val="accent5"/>
                          </a:solidFill>
                          <a:effectLst/>
                        </a:rPr>
                        <a:t>internet </a:t>
                      </a:r>
                    </a:p>
                    <a:p>
                      <a:pPr algn="ctr" fontAlgn="ctr">
                        <a:spcBef>
                          <a:spcPts val="0"/>
                        </a:spcBef>
                        <a:spcAft>
                          <a:spcPts val="0"/>
                        </a:spcAft>
                      </a:pPr>
                      <a:r>
                        <a:rPr lang="fr-FR" sz="1200" b="0" u="none" strike="noStrike" kern="1200" dirty="0">
                          <a:solidFill>
                            <a:schemeClr val="accent5"/>
                          </a:solidFill>
                          <a:effectLst/>
                          <a:latin typeface="+mn-lt"/>
                          <a:ea typeface="+mn-ea"/>
                          <a:cs typeface="+mn-cs"/>
                        </a:rPr>
                        <a:t>Scénario 1 : </a:t>
                      </a:r>
                      <a:r>
                        <a:rPr lang="fr-FR" sz="1200" b="0" u="none" strike="noStrike" dirty="0">
                          <a:solidFill>
                            <a:schemeClr val="accent5"/>
                          </a:solidFill>
                          <a:effectLst/>
                        </a:rPr>
                        <a:t>Contrôle périodique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spcBef>
                          <a:spcPts val="0"/>
                        </a:spcBef>
                        <a:spcAft>
                          <a:spcPts val="0"/>
                        </a:spcAft>
                      </a:pPr>
                      <a:endParaRPr lang="fr-FR" sz="1200" b="0" u="none" strike="noStrike" dirty="0">
                        <a:solidFill>
                          <a:schemeClr val="accent5"/>
                        </a:solidFill>
                        <a:effectLst/>
                      </a:endParaRPr>
                    </a:p>
                  </a:txBody>
                  <a:tcPr marL="7620" marR="7620" marT="7620" marB="0" anchor="ctr">
                    <a:lnB w="12700" cmpd="sng">
                      <a:noFill/>
                    </a:lnB>
                    <a:solidFill>
                      <a:schemeClr val="bg1"/>
                    </a:solidFill>
                  </a:tcPr>
                </a:tc>
                <a:extLst>
                  <a:ext uri="{0D108BD9-81ED-4DB2-BD59-A6C34878D82A}">
                    <a16:rowId xmlns:a16="http://schemas.microsoft.com/office/drawing/2014/main" val="3040566026"/>
                  </a:ext>
                </a:extLst>
              </a:tr>
              <a:tr h="324000">
                <a:tc>
                  <a:txBody>
                    <a:bodyPr/>
                    <a:lstStyle/>
                    <a:p>
                      <a:pPr algn="l" fontAlgn="t"/>
                      <a:r>
                        <a:rPr lang="fr-FR" sz="1400" b="1" i="0" u="none" strike="noStrike" dirty="0">
                          <a:solidFill>
                            <a:schemeClr val="tx1">
                              <a:lumMod val="75000"/>
                              <a:lumOff val="25000"/>
                            </a:schemeClr>
                          </a:solidFill>
                          <a:effectLst/>
                          <a:latin typeface="+mn-lt"/>
                        </a:rPr>
                        <a:t>Paris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fr-FR" sz="1400" b="1" i="0" u="none" strike="noStrike" dirty="0">
                          <a:solidFill>
                            <a:schemeClr val="tx1"/>
                          </a:solidFill>
                          <a:effectLst/>
                          <a:latin typeface="+mn-lt"/>
                        </a:rPr>
                        <a:t>Le jour même</a:t>
                      </a:r>
                      <a:endParaRPr lang="fr-FR"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0" i="0" u="none" strike="noStrike" dirty="0">
                          <a:solidFill>
                            <a:schemeClr val="tx1">
                              <a:lumMod val="75000"/>
                              <a:lumOff val="25000"/>
                            </a:schemeClr>
                          </a:solidFill>
                          <a:effectLst/>
                          <a:latin typeface="+mn-lt"/>
                        </a:rPr>
                        <a:t>7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8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ctr" defTabSz="457200" rtl="0" eaLnBrk="1" fontAlgn="b" latinLnBrk="0" hangingPunct="1"/>
                      <a:r>
                        <a:rPr lang="fr-FR" sz="1200" b="0" i="0" u="none" strike="noStrike" kern="1200" dirty="0">
                          <a:solidFill>
                            <a:schemeClr val="tx1">
                              <a:lumMod val="75000"/>
                              <a:lumOff val="25000"/>
                            </a:schemeClr>
                          </a:solidFill>
                          <a:effectLst/>
                          <a:latin typeface="+mn-lt"/>
                          <a:ea typeface="+mn-ea"/>
                          <a:cs typeface="+mn-cs"/>
                        </a:rPr>
                        <a:t>19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extLst>
                  <a:ext uri="{0D108BD9-81ED-4DB2-BD59-A6C34878D82A}">
                    <a16:rowId xmlns:a16="http://schemas.microsoft.com/office/drawing/2014/main" val="230221388"/>
                  </a:ext>
                </a:extLst>
              </a:tr>
              <a:tr h="324000">
                <a:tc>
                  <a:txBody>
                    <a:bodyPr/>
                    <a:lstStyle/>
                    <a:p>
                      <a:pPr algn="l" fontAlgn="t"/>
                      <a:r>
                        <a:rPr lang="fr-FR" sz="1400" b="1" i="0" u="none" strike="noStrike" dirty="0">
                          <a:solidFill>
                            <a:schemeClr val="tx1">
                              <a:lumMod val="75000"/>
                              <a:lumOff val="25000"/>
                            </a:schemeClr>
                          </a:solidFill>
                          <a:effectLst/>
                          <a:latin typeface="+mn-lt"/>
                        </a:rPr>
                        <a:t>Marseille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chemeClr val="tx1">
                              <a:lumMod val="75000"/>
                              <a:lumOff val="25000"/>
                            </a:schemeClr>
                          </a:solidFill>
                          <a:effectLst/>
                          <a:latin typeface="+mn-lt"/>
                        </a:rPr>
                        <a:t>3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2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804681"/>
                  </a:ext>
                </a:extLst>
              </a:tr>
              <a:tr h="324000">
                <a:tc>
                  <a:txBody>
                    <a:bodyPr/>
                    <a:lstStyle/>
                    <a:p>
                      <a:pPr algn="l" fontAlgn="t"/>
                      <a:r>
                        <a:rPr lang="fr-FR" sz="1400" b="1" i="0" u="none" strike="noStrike" dirty="0">
                          <a:solidFill>
                            <a:schemeClr val="tx1">
                              <a:lumMod val="75000"/>
                              <a:lumOff val="25000"/>
                            </a:schemeClr>
                          </a:solidFill>
                          <a:effectLst/>
                          <a:latin typeface="+mn-lt"/>
                        </a:rPr>
                        <a:t>Lyon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r" fontAlgn="b"/>
                      <a:r>
                        <a:rPr lang="fr-FR" sz="1400" b="1" i="0" u="none" strike="noStrike" kern="1200" dirty="0">
                          <a:solidFill>
                            <a:srgbClr val="00B0F0"/>
                          </a:solidFill>
                          <a:effectLst/>
                          <a:latin typeface="+mn-lt"/>
                          <a:ea typeface="+mn-ea"/>
                          <a:cs typeface="+mn-cs"/>
                        </a:rPr>
                        <a:t>7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dirty="0">
                          <a:solidFill>
                            <a:schemeClr val="tx1">
                              <a:lumMod val="75000"/>
                              <a:lumOff val="25000"/>
                            </a:schemeClr>
                          </a:solidFill>
                          <a:effectLst/>
                          <a:latin typeface="+mn-lt"/>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2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ctr" defTabSz="457200" rtl="0" eaLnBrk="1" fontAlgn="b" latinLnBrk="0" hangingPunct="1"/>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extLst>
                  <a:ext uri="{0D108BD9-81ED-4DB2-BD59-A6C34878D82A}">
                    <a16:rowId xmlns:a16="http://schemas.microsoft.com/office/drawing/2014/main" val="3884297870"/>
                  </a:ext>
                </a:extLst>
              </a:tr>
              <a:tr h="324000">
                <a:tc>
                  <a:txBody>
                    <a:bodyPr/>
                    <a:lstStyle/>
                    <a:p>
                      <a:pPr algn="l" fontAlgn="t"/>
                      <a:r>
                        <a:rPr lang="fr-FR" sz="1400" b="1" i="0" u="none" strike="noStrike" dirty="0">
                          <a:solidFill>
                            <a:schemeClr val="tx1">
                              <a:lumMod val="75000"/>
                              <a:lumOff val="25000"/>
                            </a:schemeClr>
                          </a:solidFill>
                          <a:effectLst/>
                          <a:latin typeface="+mn-lt"/>
                        </a:rPr>
                        <a:t>Toulouse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1400" b="1" i="0" u="none" strike="noStrike" dirty="0">
                          <a:solidFill>
                            <a:schemeClr val="tx1"/>
                          </a:solidFill>
                          <a:effectLst/>
                          <a:latin typeface="+mn-lt"/>
                        </a:rPr>
                        <a:t>1 jour</a:t>
                      </a:r>
                      <a:endParaRPr lang="fr-FR"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chemeClr val="tx1">
                              <a:lumMod val="75000"/>
                              <a:lumOff val="25000"/>
                            </a:schemeClr>
                          </a:solidFill>
                          <a:effectLst/>
                          <a:latin typeface="+mn-lt"/>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1400" b="1" i="0" u="none" strike="noStrike" kern="1200" dirty="0">
                          <a:solidFill>
                            <a:srgbClr val="00B0F0"/>
                          </a:solidFill>
                          <a:effectLst/>
                          <a:latin typeface="+mn-lt"/>
                          <a:ea typeface="+mn-ea"/>
                          <a:cs typeface="+mn-cs"/>
                        </a:rPr>
                        <a:t>3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fr-FR" sz="1200" b="0" i="0" u="none" strike="noStrike" kern="1200" dirty="0">
                          <a:solidFill>
                            <a:schemeClr val="tx1">
                              <a:lumMod val="75000"/>
                              <a:lumOff val="25000"/>
                            </a:schemeClr>
                          </a:solidFill>
                          <a:effectLst/>
                          <a:latin typeface="+mn-lt"/>
                          <a:ea typeface="+mn-ea"/>
                          <a:cs typeface="+mn-cs"/>
                        </a:rPr>
                        <a:t>3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038334"/>
                  </a:ext>
                </a:extLst>
              </a:tr>
              <a:tr h="324000">
                <a:tc>
                  <a:txBody>
                    <a:bodyPr/>
                    <a:lstStyle/>
                    <a:p>
                      <a:pPr algn="l" fontAlgn="t"/>
                      <a:r>
                        <a:rPr lang="fr-FR" sz="1400" b="1" i="0" u="none" strike="noStrike" dirty="0">
                          <a:solidFill>
                            <a:schemeClr val="tx1">
                              <a:lumMod val="75000"/>
                              <a:lumOff val="25000"/>
                            </a:schemeClr>
                          </a:solidFill>
                          <a:effectLst/>
                          <a:latin typeface="+mn-lt"/>
                        </a:rPr>
                        <a:t>Nice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r" fontAlgn="b"/>
                      <a:r>
                        <a:rPr lang="fr-FR" sz="1400" b="1" i="0" u="none" strike="noStrike" kern="1200" dirty="0">
                          <a:solidFill>
                            <a:srgbClr val="00B0F0"/>
                          </a:solidFill>
                          <a:effectLst/>
                          <a:latin typeface="+mn-lt"/>
                          <a:ea typeface="+mn-ea"/>
                          <a:cs typeface="+mn-cs"/>
                        </a:rPr>
                        <a:t>3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dirty="0">
                          <a:solidFill>
                            <a:schemeClr val="tx1">
                              <a:lumMod val="75000"/>
                              <a:lumOff val="25000"/>
                            </a:schemeClr>
                          </a:solidFill>
                          <a:effectLst/>
                          <a:latin typeface="+mn-lt"/>
                        </a:rPr>
                        <a:t>2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2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ctr" defTabSz="457200" rtl="0" eaLnBrk="1" fontAlgn="b" latinLnBrk="0" hangingPunct="1"/>
                      <a:r>
                        <a:rPr lang="fr-FR" sz="1200" b="0" i="0" u="none" strike="noStrike" kern="1200" dirty="0">
                          <a:solidFill>
                            <a:schemeClr val="tx1">
                              <a:lumMod val="75000"/>
                              <a:lumOff val="25000"/>
                            </a:schemeClr>
                          </a:solidFill>
                          <a:effectLst/>
                          <a:latin typeface="+mn-lt"/>
                          <a:ea typeface="+mn-ea"/>
                          <a:cs typeface="+mn-cs"/>
                        </a:rPr>
                        <a:t>0 </a:t>
                      </a:r>
                      <a:r>
                        <a:rPr lang="fr-FR" sz="1200" b="0" i="0" u="none" strike="noStrike" kern="1200" dirty="0" err="1">
                          <a:solidFill>
                            <a:schemeClr val="tx1">
                              <a:lumMod val="75000"/>
                              <a:lumOff val="25000"/>
                            </a:schemeClr>
                          </a:solidFill>
                          <a:effectLst/>
                          <a:latin typeface="+mn-lt"/>
                          <a:ea typeface="+mn-ea"/>
                          <a:cs typeface="+mn-cs"/>
                        </a:rPr>
                        <a:t>OPH</a:t>
                      </a:r>
                      <a:endParaRPr lang="fr-FR" sz="1200" b="0"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extLst>
                  <a:ext uri="{0D108BD9-81ED-4DB2-BD59-A6C34878D82A}">
                    <a16:rowId xmlns:a16="http://schemas.microsoft.com/office/drawing/2014/main" val="4005034589"/>
                  </a:ext>
                </a:extLst>
              </a:tr>
              <a:tr h="324000">
                <a:tc>
                  <a:txBody>
                    <a:bodyPr/>
                    <a:lstStyle/>
                    <a:p>
                      <a:pPr algn="l" fontAlgn="t"/>
                      <a:r>
                        <a:rPr lang="fr-FR" sz="1400" b="1" i="0" u="none" strike="noStrike" dirty="0">
                          <a:solidFill>
                            <a:schemeClr val="tx1">
                              <a:lumMod val="75000"/>
                              <a:lumOff val="25000"/>
                            </a:schemeClr>
                          </a:solidFill>
                          <a:effectLst/>
                          <a:latin typeface="+mn-lt"/>
                        </a:rPr>
                        <a:t>Nantes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chemeClr val="tx1">
                              <a:lumMod val="75000"/>
                              <a:lumOff val="25000"/>
                            </a:schemeClr>
                          </a:solidFill>
                          <a:effectLst/>
                          <a:latin typeface="+mn-lt"/>
                        </a:rPr>
                        <a:t>2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1400" b="1" i="0" u="none" strike="noStrike" kern="1200" dirty="0">
                          <a:solidFill>
                            <a:srgbClr val="00B0F0"/>
                          </a:solidFill>
                          <a:effectLst/>
                          <a:latin typeface="+mn-lt"/>
                          <a:ea typeface="+mn-ea"/>
                          <a:cs typeface="+mn-cs"/>
                        </a:rPr>
                        <a:t>28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211495"/>
                  </a:ext>
                </a:extLst>
              </a:tr>
              <a:tr h="324000">
                <a:tc>
                  <a:txBody>
                    <a:bodyPr/>
                    <a:lstStyle/>
                    <a:p>
                      <a:pPr algn="l" fontAlgn="t"/>
                      <a:r>
                        <a:rPr lang="fr-FR" sz="1400" b="1" i="0" u="none" strike="noStrike" dirty="0">
                          <a:solidFill>
                            <a:schemeClr val="tx1">
                              <a:lumMod val="75000"/>
                              <a:lumOff val="25000"/>
                            </a:schemeClr>
                          </a:solidFill>
                          <a:effectLst/>
                          <a:latin typeface="+mn-lt"/>
                        </a:rPr>
                        <a:t>Montpellier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dirty="0">
                          <a:solidFill>
                            <a:schemeClr val="tx1">
                              <a:lumMod val="75000"/>
                              <a:lumOff val="25000"/>
                            </a:schemeClr>
                          </a:solidFill>
                          <a:effectLst/>
                          <a:latin typeface="+mn-lt"/>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r" fontAlgn="b"/>
                      <a:r>
                        <a:rPr lang="fr-FR" sz="1400" b="1" i="0" u="none" strike="noStrike" kern="1200" dirty="0">
                          <a:solidFill>
                            <a:srgbClr val="00B0F0"/>
                          </a:solidFill>
                          <a:effectLst/>
                          <a:latin typeface="+mn-lt"/>
                          <a:ea typeface="+mn-ea"/>
                          <a:cs typeface="+mn-cs"/>
                        </a:rPr>
                        <a:t>2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3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extLst>
                  <a:ext uri="{0D108BD9-81ED-4DB2-BD59-A6C34878D82A}">
                    <a16:rowId xmlns:a16="http://schemas.microsoft.com/office/drawing/2014/main" val="2958473019"/>
                  </a:ext>
                </a:extLst>
              </a:tr>
              <a:tr h="324000">
                <a:tc>
                  <a:txBody>
                    <a:bodyPr/>
                    <a:lstStyle/>
                    <a:p>
                      <a:pPr algn="l" fontAlgn="t"/>
                      <a:r>
                        <a:rPr lang="fr-FR" sz="1400" b="1" i="0" u="none" strike="noStrike" dirty="0">
                          <a:solidFill>
                            <a:schemeClr val="tx1">
                              <a:lumMod val="75000"/>
                              <a:lumOff val="25000"/>
                            </a:schemeClr>
                          </a:solidFill>
                          <a:effectLst/>
                          <a:latin typeface="+mn-lt"/>
                        </a:rPr>
                        <a:t>Strasbourg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1400" b="1" i="0" u="none" strike="noStrike" kern="1200" dirty="0">
                          <a:solidFill>
                            <a:srgbClr val="00B0F0"/>
                          </a:solidFill>
                          <a:effectLst/>
                          <a:latin typeface="+mn-lt"/>
                          <a:ea typeface="+mn-ea"/>
                          <a:cs typeface="+mn-cs"/>
                        </a:rPr>
                        <a:t>3 jours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2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kern="1200" dirty="0">
                          <a:solidFill>
                            <a:schemeClr val="tx1">
                              <a:lumMod val="75000"/>
                              <a:lumOff val="25000"/>
                            </a:schemeClr>
                          </a:solidFill>
                          <a:effectLst/>
                          <a:latin typeface="+mn-lt"/>
                          <a:ea typeface="+mn-ea"/>
                          <a:cs typeface="+mn-cs"/>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585318"/>
                  </a:ext>
                </a:extLst>
              </a:tr>
              <a:tr h="324000">
                <a:tc>
                  <a:txBody>
                    <a:bodyPr/>
                    <a:lstStyle/>
                    <a:p>
                      <a:pPr algn="l" fontAlgn="t"/>
                      <a:r>
                        <a:rPr lang="fr-FR" sz="1400" b="1" i="0" u="none" strike="noStrike" dirty="0">
                          <a:solidFill>
                            <a:schemeClr val="tx1">
                              <a:lumMod val="75000"/>
                              <a:lumOff val="25000"/>
                            </a:schemeClr>
                          </a:solidFill>
                          <a:effectLst/>
                          <a:latin typeface="+mn-lt"/>
                        </a:rPr>
                        <a:t>Bordeaux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dirty="0">
                          <a:solidFill>
                            <a:schemeClr val="tx1">
                              <a:lumMod val="75000"/>
                              <a:lumOff val="25000"/>
                            </a:schemeClr>
                          </a:solidFill>
                          <a:effectLst/>
                          <a:latin typeface="+mn-lt"/>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dirty="0">
                          <a:solidFill>
                            <a:schemeClr val="tx1">
                              <a:lumMod val="75000"/>
                              <a:lumOff val="25000"/>
                            </a:schemeClr>
                          </a:solidFill>
                          <a:effectLst/>
                          <a:latin typeface="+mn-lt"/>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tc>
                  <a:txBody>
                    <a:bodyPr/>
                    <a:lstStyle/>
                    <a:p>
                      <a:pPr algn="ctr" fontAlgn="b"/>
                      <a:r>
                        <a:rPr lang="fr-FR" sz="1200" b="0" i="0" u="none" strike="noStrike" dirty="0">
                          <a:solidFill>
                            <a:schemeClr val="tx1">
                              <a:lumMod val="75000"/>
                              <a:lumOff val="25000"/>
                            </a:schemeClr>
                          </a:solidFill>
                          <a:effectLst/>
                          <a:latin typeface="+mn-lt"/>
                        </a:rPr>
                        <a:t>4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alpha val="20000"/>
                      </a:schemeClr>
                    </a:solidFill>
                  </a:tcPr>
                </a:tc>
                <a:extLst>
                  <a:ext uri="{0D108BD9-81ED-4DB2-BD59-A6C34878D82A}">
                    <a16:rowId xmlns:a16="http://schemas.microsoft.com/office/drawing/2014/main" val="3754758950"/>
                  </a:ext>
                </a:extLst>
              </a:tr>
              <a:tr h="324000">
                <a:tc>
                  <a:txBody>
                    <a:bodyPr/>
                    <a:lstStyle/>
                    <a:p>
                      <a:pPr algn="l" fontAlgn="t"/>
                      <a:r>
                        <a:rPr lang="fr-FR" sz="1400" b="1" i="0" u="none" strike="noStrike" dirty="0">
                          <a:solidFill>
                            <a:schemeClr val="tx1">
                              <a:lumMod val="75000"/>
                              <a:lumOff val="25000"/>
                            </a:schemeClr>
                          </a:solidFill>
                          <a:effectLst/>
                          <a:latin typeface="+mn-lt"/>
                        </a:rPr>
                        <a:t>Lille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chemeClr val="tx1">
                              <a:lumMod val="75000"/>
                              <a:lumOff val="25000"/>
                            </a:schemeClr>
                          </a:solidFill>
                          <a:effectLst/>
                          <a:latin typeface="+mn-lt"/>
                        </a:rPr>
                        <a:t>1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1 jour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chemeClr val="tx1">
                              <a:lumMod val="75000"/>
                              <a:lumOff val="25000"/>
                            </a:schemeClr>
                          </a:solidFill>
                          <a:effectLst/>
                          <a:latin typeface="+mn-lt"/>
                        </a:rPr>
                        <a:t>3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1" i="0" u="none" strike="noStrike" kern="1200" dirty="0">
                          <a:solidFill>
                            <a:schemeClr val="tx1"/>
                          </a:solidFill>
                          <a:effectLst/>
                          <a:latin typeface="+mn-lt"/>
                          <a:ea typeface="+mn-ea"/>
                          <a:cs typeface="+mn-cs"/>
                        </a:rPr>
                        <a:t>Le jour même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b="0" i="0" u="none" strike="noStrike" dirty="0">
                          <a:solidFill>
                            <a:schemeClr val="tx1">
                              <a:lumMod val="75000"/>
                              <a:lumOff val="25000"/>
                            </a:schemeClr>
                          </a:solidFill>
                          <a:effectLst/>
                          <a:latin typeface="+mn-lt"/>
                        </a:rPr>
                        <a:t>2 OPH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507281"/>
                  </a:ext>
                </a:extLst>
              </a:tr>
            </a:tbl>
          </a:graphicData>
        </a:graphic>
      </p:graphicFrame>
      <p:sp>
        <p:nvSpPr>
          <p:cNvPr id="4" name="Flèche : bas 3">
            <a:extLst>
              <a:ext uri="{FF2B5EF4-FFF2-40B4-BE49-F238E27FC236}">
                <a16:creationId xmlns:a16="http://schemas.microsoft.com/office/drawing/2014/main" id="{43024396-3E71-58B1-6A9B-08952A33B10A}"/>
              </a:ext>
            </a:extLst>
          </p:cNvPr>
          <p:cNvSpPr/>
          <p:nvPr/>
        </p:nvSpPr>
        <p:spPr>
          <a:xfrm rot="16200000">
            <a:off x="1326131" y="-975882"/>
            <a:ext cx="740298" cy="303055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Enquête téléphonique Enquête internet</a:t>
            </a:r>
            <a:endParaRPr lang="fr-FR" sz="1400" b="1"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96218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36F1421-009A-48CF-AC4E-6D639325C56D}"/>
              </a:ext>
            </a:extLst>
          </p:cNvPr>
          <p:cNvSpPr>
            <a:spLocks noGrp="1"/>
          </p:cNvSpPr>
          <p:nvPr>
            <p:ph type="title"/>
          </p:nvPr>
        </p:nvSpPr>
        <p:spPr>
          <a:xfrm>
            <a:off x="1499078" y="2666108"/>
            <a:ext cx="6212803" cy="1525783"/>
          </a:xfrm>
        </p:spPr>
        <p:txBody>
          <a:bodyPr vert="horz" lIns="91440" tIns="45720" rIns="91440" bIns="45720" rtlCol="0" anchor="t">
            <a:noAutofit/>
          </a:bodyPr>
          <a:lstStyle/>
          <a:p>
            <a:r>
              <a:rPr lang="fr-FR" sz="5400" b="1" cap="small" dirty="0"/>
              <a:t>Conclusion</a:t>
            </a:r>
            <a:br>
              <a:rPr lang="fr-FR" sz="5400" b="1" cap="small" dirty="0"/>
            </a:br>
            <a:endParaRPr lang="fr-FR" sz="5400" b="1" cap="small" dirty="0"/>
          </a:p>
        </p:txBody>
      </p:sp>
      <p:sp>
        <p:nvSpPr>
          <p:cNvPr id="2" name="Espace réservé du numéro de diapositive 1">
            <a:extLst>
              <a:ext uri="{FF2B5EF4-FFF2-40B4-BE49-F238E27FC236}">
                <a16:creationId xmlns:a16="http://schemas.microsoft.com/office/drawing/2014/main" id="{96EE1BFC-879B-4E42-B5D3-8B89341DBB58}"/>
              </a:ext>
            </a:extLst>
          </p:cNvPr>
          <p:cNvSpPr>
            <a:spLocks noGrp="1"/>
          </p:cNvSpPr>
          <p:nvPr>
            <p:ph type="sldNum" sz="quarter" idx="12"/>
          </p:nvPr>
        </p:nvSpPr>
        <p:spPr/>
        <p:txBody>
          <a:bodyPr/>
          <a:lstStyle/>
          <a:p>
            <a:fld id="{F428713F-B67B-40CC-85DD-1D86B6204E19}" type="slidenum">
              <a:rPr lang="fr-FR" smtClean="0"/>
              <a:pPr/>
              <a:t>26</a:t>
            </a:fld>
            <a:endParaRPr lang="fr-FR" dirty="0"/>
          </a:p>
        </p:txBody>
      </p:sp>
    </p:spTree>
    <p:extLst>
      <p:ext uri="{BB962C8B-B14F-4D97-AF65-F5344CB8AC3E}">
        <p14:creationId xmlns:p14="http://schemas.microsoft.com/office/powerpoint/2010/main" val="8588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8B28B9-6A4A-4655-A585-3701CFDD7A00}"/>
              </a:ext>
            </a:extLst>
          </p:cNvPr>
          <p:cNvSpPr>
            <a:spLocks noGrp="1"/>
          </p:cNvSpPr>
          <p:nvPr>
            <p:ph idx="1"/>
          </p:nvPr>
        </p:nvSpPr>
        <p:spPr>
          <a:xfrm>
            <a:off x="609613" y="1146044"/>
            <a:ext cx="10585704" cy="5161395"/>
          </a:xfrm>
        </p:spPr>
        <p:txBody>
          <a:bodyPr vert="horz" lIns="91440" tIns="45720" rIns="91440" bIns="45720" rtlCol="0" anchor="t">
            <a:normAutofit/>
          </a:bodyPr>
          <a:lstStyle/>
          <a:p>
            <a:pPr algn="just"/>
            <a:r>
              <a:rPr lang="fr-FR" sz="1800" dirty="0">
                <a:solidFill>
                  <a:schemeClr val="accent5"/>
                </a:solidFill>
              </a:rPr>
              <a:t>Cette </a:t>
            </a:r>
            <a:r>
              <a:rPr lang="fr-FR" sz="1800" b="1" dirty="0">
                <a:solidFill>
                  <a:schemeClr val="accent5"/>
                </a:solidFill>
              </a:rPr>
              <a:t>sixième</a:t>
            </a:r>
            <a:r>
              <a:rPr lang="fr-FR" sz="1800" dirty="0">
                <a:solidFill>
                  <a:schemeClr val="accent5"/>
                </a:solidFill>
              </a:rPr>
              <a:t> </a:t>
            </a:r>
            <a:r>
              <a:rPr lang="fr-FR" sz="1800" b="1" dirty="0">
                <a:solidFill>
                  <a:schemeClr val="accent5"/>
                </a:solidFill>
              </a:rPr>
              <a:t>enquête </a:t>
            </a:r>
            <a:r>
              <a:rPr lang="fr-FR" sz="1800" dirty="0">
                <a:solidFill>
                  <a:schemeClr val="accent5"/>
                </a:solidFill>
              </a:rPr>
              <a:t>confirme la baisse continue des délais de RDV en ophtalmologie à l’échelle nationale depuis 2017 en concordance avec d’autres études*.</a:t>
            </a:r>
            <a:r>
              <a:rPr lang="fr-FR" sz="1800" dirty="0">
                <a:solidFill>
                  <a:schemeClr val="tx1">
                    <a:lumMod val="65000"/>
                    <a:lumOff val="35000"/>
                  </a:schemeClr>
                </a:solidFill>
              </a:rPr>
              <a:t> </a:t>
            </a:r>
          </a:p>
          <a:p>
            <a:pPr algn="just">
              <a:spcBef>
                <a:spcPts val="1200"/>
              </a:spcBef>
            </a:pPr>
            <a:r>
              <a:rPr lang="fr-FR" sz="1800" dirty="0">
                <a:solidFill>
                  <a:schemeClr val="tx1">
                    <a:lumMod val="65000"/>
                    <a:lumOff val="35000"/>
                  </a:schemeClr>
                </a:solidFill>
              </a:rPr>
              <a:t>La réduction des délais est observée pour les prises de RDV par téléphone (scenarii 1 et 2) et plus encore pour les RDV pris en ligne.</a:t>
            </a:r>
          </a:p>
          <a:p>
            <a:pPr algn="just">
              <a:spcBef>
                <a:spcPts val="1200"/>
              </a:spcBef>
            </a:pPr>
            <a:r>
              <a:rPr lang="fr-FR" sz="1800" dirty="0">
                <a:solidFill>
                  <a:schemeClr val="tx1">
                    <a:lumMod val="65000"/>
                    <a:lumOff val="35000"/>
                  </a:schemeClr>
                </a:solidFill>
              </a:rPr>
              <a:t>La proportion de RDV obtenus a augmenté pour le scénario 1 confirmant une amélioration de l’accès aux soins.</a:t>
            </a:r>
          </a:p>
          <a:p>
            <a:pPr algn="just">
              <a:spcBef>
                <a:spcPts val="1200"/>
              </a:spcBef>
            </a:pPr>
            <a:r>
              <a:rPr lang="fr-FR" sz="1800" dirty="0">
                <a:solidFill>
                  <a:schemeClr val="tx1">
                    <a:lumMod val="65000"/>
                    <a:lumOff val="35000"/>
                  </a:schemeClr>
                </a:solidFill>
              </a:rPr>
              <a:t>La fermeture des centres de santé frauduleux n’a eu aucun impact sur les délais de RDV en ophtalmologie comme certains le craignaient.</a:t>
            </a:r>
          </a:p>
          <a:p>
            <a:r>
              <a:rPr lang="fr-FR" sz="1800" dirty="0">
                <a:solidFill>
                  <a:schemeClr val="tx1">
                    <a:lumMod val="65000"/>
                    <a:lumOff val="35000"/>
                  </a:schemeClr>
                </a:solidFill>
              </a:rPr>
              <a:t>La prise de rendez-vous en ligne </a:t>
            </a:r>
            <a:r>
              <a:rPr lang="fr-FR" sz="1800" dirty="0">
                <a:solidFill>
                  <a:schemeClr val="accent5"/>
                </a:solidFill>
              </a:rPr>
              <a:t>prend de plus en plus d’importance en ophtalmologie</a:t>
            </a:r>
            <a:r>
              <a:rPr lang="fr-FR" sz="1800" dirty="0">
                <a:solidFill>
                  <a:srgbClr val="0000FF"/>
                </a:solidFill>
              </a:rPr>
              <a:t> </a:t>
            </a:r>
            <a:r>
              <a:rPr lang="fr-FR" sz="1800" dirty="0">
                <a:solidFill>
                  <a:schemeClr val="tx1">
                    <a:lumMod val="65000"/>
                    <a:lumOff val="35000"/>
                  </a:schemeClr>
                </a:solidFill>
              </a:rPr>
              <a:t>et son développement devrait se poursuivre.</a:t>
            </a:r>
          </a:p>
          <a:p>
            <a:pPr lvl="1"/>
            <a:r>
              <a:rPr lang="fr-FR" sz="1600" dirty="0"/>
              <a:t>Il est certain que l’on ne peut </a:t>
            </a:r>
            <a:r>
              <a:rPr lang="fr-FR" sz="1600" dirty="0">
                <a:solidFill>
                  <a:schemeClr val="tx1">
                    <a:lumMod val="65000"/>
                    <a:lumOff val="35000"/>
                  </a:schemeClr>
                </a:solidFill>
              </a:rPr>
              <a:t>plus faire une enquête crédible sur les délais de RDV </a:t>
            </a:r>
            <a:r>
              <a:rPr lang="fr-FR" sz="1600" dirty="0">
                <a:solidFill>
                  <a:schemeClr val="accent5"/>
                </a:solidFill>
              </a:rPr>
              <a:t>sans prendre en compte les RDV en ligne. </a:t>
            </a:r>
            <a:r>
              <a:rPr lang="fr-FR" sz="1600" dirty="0">
                <a:solidFill>
                  <a:schemeClr val="tx1">
                    <a:lumMod val="65000"/>
                    <a:lumOff val="35000"/>
                  </a:schemeClr>
                </a:solidFill>
              </a:rPr>
              <a:t>Certains cabinets n’offrent plus de RDV téléphoniques.</a:t>
            </a:r>
          </a:p>
          <a:p>
            <a:pPr lvl="1"/>
            <a:r>
              <a:rPr lang="fr-FR" sz="1600" dirty="0">
                <a:solidFill>
                  <a:schemeClr val="tx1">
                    <a:lumMod val="65000"/>
                    <a:lumOff val="35000"/>
                  </a:schemeClr>
                </a:solidFill>
              </a:rPr>
              <a:t>Actuellement l’offre est complémentaire </a:t>
            </a:r>
            <a:r>
              <a:rPr lang="fr-FR" sz="1600" dirty="0"/>
              <a:t>avec des </a:t>
            </a:r>
            <a:r>
              <a:rPr lang="fr-FR" sz="1600" dirty="0">
                <a:solidFill>
                  <a:schemeClr val="accent5"/>
                </a:solidFill>
              </a:rPr>
              <a:t>délais qui commencent à être plus courts par rapport aux RDV téléphoniques</a:t>
            </a:r>
            <a:r>
              <a:rPr lang="fr-FR" sz="1600" dirty="0">
                <a:solidFill>
                  <a:schemeClr val="tx1">
                    <a:lumMod val="65000"/>
                    <a:lumOff val="35000"/>
                  </a:schemeClr>
                </a:solidFill>
              </a:rPr>
              <a:t>, il y a des avantages certains pour les patients et les médecins.</a:t>
            </a:r>
          </a:p>
          <a:p>
            <a:pPr algn="just">
              <a:spcBef>
                <a:spcPts val="1200"/>
              </a:spcBef>
            </a:pPr>
            <a:endParaRPr lang="fr-FR" sz="1800" dirty="0">
              <a:solidFill>
                <a:schemeClr val="tx1">
                  <a:lumMod val="65000"/>
                  <a:lumOff val="35000"/>
                </a:schemeClr>
              </a:solidFill>
            </a:endParaRPr>
          </a:p>
        </p:txBody>
      </p:sp>
      <p:sp>
        <p:nvSpPr>
          <p:cNvPr id="4" name="Espace réservé du numéro de diapositive 3">
            <a:extLst>
              <a:ext uri="{FF2B5EF4-FFF2-40B4-BE49-F238E27FC236}">
                <a16:creationId xmlns:a16="http://schemas.microsoft.com/office/drawing/2014/main" id="{6FB83763-08BF-4665-8EBF-857D110B9B8C}"/>
              </a:ext>
            </a:extLst>
          </p:cNvPr>
          <p:cNvSpPr>
            <a:spLocks noGrp="1"/>
          </p:cNvSpPr>
          <p:nvPr>
            <p:ph type="sldNum" sz="quarter" idx="12"/>
          </p:nvPr>
        </p:nvSpPr>
        <p:spPr/>
        <p:txBody>
          <a:bodyPr/>
          <a:lstStyle/>
          <a:p>
            <a:fld id="{F428713F-B67B-40CC-85DD-1D86B6204E19}" type="slidenum">
              <a:rPr lang="fr-FR" smtClean="0"/>
              <a:pPr/>
              <a:t>27</a:t>
            </a:fld>
            <a:endParaRPr lang="fr-FR" dirty="0"/>
          </a:p>
        </p:txBody>
      </p:sp>
      <p:sp>
        <p:nvSpPr>
          <p:cNvPr id="6" name="ZoneTexte 5">
            <a:extLst>
              <a:ext uri="{FF2B5EF4-FFF2-40B4-BE49-F238E27FC236}">
                <a16:creationId xmlns:a16="http://schemas.microsoft.com/office/drawing/2014/main" id="{C790B0F1-6769-44DB-BE78-9C60F689EA7F}"/>
              </a:ext>
            </a:extLst>
          </p:cNvPr>
          <p:cNvSpPr txBox="1"/>
          <p:nvPr/>
        </p:nvSpPr>
        <p:spPr>
          <a:xfrm>
            <a:off x="521931" y="6307439"/>
            <a:ext cx="10443258" cy="307777"/>
          </a:xfrm>
          <a:prstGeom prst="rect">
            <a:avLst/>
          </a:prstGeom>
          <a:noFill/>
        </p:spPr>
        <p:txBody>
          <a:bodyPr wrap="square">
            <a:spAutoFit/>
          </a:bodyPr>
          <a:lstStyle/>
          <a:p>
            <a:r>
              <a:rPr lang="fr-FR" sz="1400" i="1" dirty="0">
                <a:solidFill>
                  <a:schemeClr val="tx1">
                    <a:lumMod val="65000"/>
                    <a:lumOff val="35000"/>
                  </a:schemeClr>
                </a:solidFill>
              </a:rPr>
              <a:t>*Drees oct. 2018, IFOP-GPV nov.2017, Le Guide Santé 2020</a:t>
            </a:r>
            <a:endParaRPr lang="fr-FR" sz="1400" i="1" dirty="0"/>
          </a:p>
        </p:txBody>
      </p:sp>
      <p:sp>
        <p:nvSpPr>
          <p:cNvPr id="7" name="Flèche : bas 6">
            <a:extLst>
              <a:ext uri="{FF2B5EF4-FFF2-40B4-BE49-F238E27FC236}">
                <a16:creationId xmlns:a16="http://schemas.microsoft.com/office/drawing/2014/main" id="{71423CB3-A048-A695-89CB-C8E8DC8A4FF5}"/>
              </a:ext>
            </a:extLst>
          </p:cNvPr>
          <p:cNvSpPr/>
          <p:nvPr/>
        </p:nvSpPr>
        <p:spPr>
          <a:xfrm rot="16200000">
            <a:off x="1326131" y="-975882"/>
            <a:ext cx="740298" cy="303055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Conclusion</a:t>
            </a:r>
            <a:endParaRPr lang="fr-FR" sz="1400" b="1"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147299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8B28B9-6A4A-4655-A585-3701CFDD7A00}"/>
              </a:ext>
            </a:extLst>
          </p:cNvPr>
          <p:cNvSpPr>
            <a:spLocks noGrp="1"/>
          </p:cNvSpPr>
          <p:nvPr>
            <p:ph idx="1"/>
          </p:nvPr>
        </p:nvSpPr>
        <p:spPr>
          <a:xfrm>
            <a:off x="505326" y="1544405"/>
            <a:ext cx="11261557" cy="4615763"/>
          </a:xfrm>
        </p:spPr>
        <p:txBody>
          <a:bodyPr>
            <a:noAutofit/>
          </a:bodyPr>
          <a:lstStyle/>
          <a:p>
            <a:pPr algn="just">
              <a:spcBef>
                <a:spcPts val="1200"/>
              </a:spcBef>
            </a:pPr>
            <a:r>
              <a:rPr lang="fr-FR" sz="2400" dirty="0">
                <a:solidFill>
                  <a:schemeClr val="tx1">
                    <a:lumMod val="65000"/>
                    <a:lumOff val="35000"/>
                  </a:schemeClr>
                </a:solidFill>
              </a:rPr>
              <a:t>Cela confirme l’efficacité des mesures développées depuis plusieurs années :</a:t>
            </a:r>
          </a:p>
          <a:p>
            <a:pPr algn="just">
              <a:spcBef>
                <a:spcPts val="1200"/>
              </a:spcBef>
            </a:pPr>
            <a:endParaRPr lang="fr-FR" sz="2400" dirty="0">
              <a:solidFill>
                <a:schemeClr val="tx1">
                  <a:lumMod val="65000"/>
                  <a:lumOff val="35000"/>
                </a:schemeClr>
              </a:solidFill>
            </a:endParaRPr>
          </a:p>
          <a:p>
            <a:pPr lvl="1" algn="just"/>
            <a:r>
              <a:rPr lang="fr-FR" sz="2400" dirty="0">
                <a:solidFill>
                  <a:schemeClr val="tx1">
                    <a:lumMod val="65000"/>
                    <a:lumOff val="35000"/>
                  </a:schemeClr>
                </a:solidFill>
              </a:rPr>
              <a:t>Travail aidé, 85% des ophtalmologistes (orthoptistes, opticiens, infirmiers, assistants médicaux)</a:t>
            </a:r>
          </a:p>
          <a:p>
            <a:pPr lvl="1" algn="just"/>
            <a:r>
              <a:rPr lang="fr-FR" sz="2400" dirty="0">
                <a:solidFill>
                  <a:schemeClr val="tx1">
                    <a:lumMod val="65000"/>
                    <a:lumOff val="35000"/>
                  </a:schemeClr>
                </a:solidFill>
              </a:rPr>
              <a:t>Pertinence de l’évolution des décrets des orthoptistes et des opticiens du dernier trimestre 2016</a:t>
            </a:r>
          </a:p>
          <a:p>
            <a:pPr lvl="1" algn="just"/>
            <a:r>
              <a:rPr lang="fr-FR" sz="2400" dirty="0">
                <a:solidFill>
                  <a:schemeClr val="tx1">
                    <a:lumMod val="65000"/>
                    <a:lumOff val="35000"/>
                  </a:schemeClr>
                </a:solidFill>
              </a:rPr>
              <a:t>Efficacité croissante des protocoles organisationnels, du travail en collaboration au sein et en dehors des cabinets d’ophtalmologie</a:t>
            </a:r>
          </a:p>
          <a:p>
            <a:pPr lvl="1" algn="just"/>
            <a:r>
              <a:rPr lang="fr-FR" sz="2400" dirty="0">
                <a:solidFill>
                  <a:schemeClr val="tx1">
                    <a:lumMod val="65000"/>
                    <a:lumOff val="35000"/>
                  </a:schemeClr>
                </a:solidFill>
              </a:rPr>
              <a:t>RDV en ligne</a:t>
            </a:r>
          </a:p>
          <a:p>
            <a:pPr lvl="1" algn="just"/>
            <a:r>
              <a:rPr lang="fr-FR" sz="2400" dirty="0">
                <a:solidFill>
                  <a:schemeClr val="tx1">
                    <a:lumMod val="65000"/>
                    <a:lumOff val="35000"/>
                  </a:schemeClr>
                </a:solidFill>
              </a:rPr>
              <a:t>Sites Multiples </a:t>
            </a:r>
          </a:p>
          <a:p>
            <a:pPr lvl="1" algn="just"/>
            <a:r>
              <a:rPr lang="fr-FR" sz="2400" dirty="0">
                <a:solidFill>
                  <a:schemeClr val="tx1">
                    <a:lumMod val="65000"/>
                    <a:lumOff val="35000"/>
                  </a:schemeClr>
                </a:solidFill>
              </a:rPr>
              <a:t>Equipes de soins spécialisés (ESS) en ophtalmologie </a:t>
            </a:r>
          </a:p>
        </p:txBody>
      </p:sp>
      <p:sp>
        <p:nvSpPr>
          <p:cNvPr id="4" name="Espace réservé du numéro de diapositive 3">
            <a:extLst>
              <a:ext uri="{FF2B5EF4-FFF2-40B4-BE49-F238E27FC236}">
                <a16:creationId xmlns:a16="http://schemas.microsoft.com/office/drawing/2014/main" id="{9B776D92-C5BC-48B4-929F-D556A2132DCC}"/>
              </a:ext>
            </a:extLst>
          </p:cNvPr>
          <p:cNvSpPr>
            <a:spLocks noGrp="1"/>
          </p:cNvSpPr>
          <p:nvPr>
            <p:ph type="sldNum" sz="quarter" idx="12"/>
          </p:nvPr>
        </p:nvSpPr>
        <p:spPr/>
        <p:txBody>
          <a:bodyPr/>
          <a:lstStyle/>
          <a:p>
            <a:fld id="{F428713F-B67B-40CC-85DD-1D86B6204E19}" type="slidenum">
              <a:rPr lang="fr-FR" smtClean="0"/>
              <a:pPr/>
              <a:t>28</a:t>
            </a:fld>
            <a:endParaRPr lang="fr-FR" dirty="0"/>
          </a:p>
        </p:txBody>
      </p:sp>
      <p:sp>
        <p:nvSpPr>
          <p:cNvPr id="2" name="Flèche : bas 1">
            <a:extLst>
              <a:ext uri="{FF2B5EF4-FFF2-40B4-BE49-F238E27FC236}">
                <a16:creationId xmlns:a16="http://schemas.microsoft.com/office/drawing/2014/main" id="{326A0A58-0E80-23FC-B4D5-E367665166AF}"/>
              </a:ext>
            </a:extLst>
          </p:cNvPr>
          <p:cNvSpPr/>
          <p:nvPr/>
        </p:nvSpPr>
        <p:spPr>
          <a:xfrm rot="16200000">
            <a:off x="1326131" y="-975882"/>
            <a:ext cx="740298" cy="303055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Conclusion</a:t>
            </a:r>
            <a:endParaRPr lang="fr-FR" sz="1400" b="1"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697449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776" y="2717445"/>
            <a:ext cx="8596668" cy="1232690"/>
          </a:xfrm>
        </p:spPr>
        <p:txBody>
          <a:bodyPr>
            <a:noAutofit/>
          </a:bodyPr>
          <a:lstStyle/>
          <a:p>
            <a:r>
              <a:rPr lang="fr-FR" sz="5400" b="1" cap="small" dirty="0"/>
              <a:t>Les priorités pour </a:t>
            </a:r>
            <a:r>
              <a:rPr lang="fr-FR" sz="5400" cap="small" dirty="0"/>
              <a:t>le </a:t>
            </a:r>
            <a:r>
              <a:rPr lang="fr-FR" sz="5400" cap="small" dirty="0" err="1"/>
              <a:t>plfss</a:t>
            </a:r>
            <a:endParaRPr lang="fr-FR" sz="5400" b="1" cap="small" dirty="0"/>
          </a:p>
        </p:txBody>
      </p:sp>
      <p:sp>
        <p:nvSpPr>
          <p:cNvPr id="3" name="Espace réservé du numéro de diapositive 2">
            <a:extLst>
              <a:ext uri="{FF2B5EF4-FFF2-40B4-BE49-F238E27FC236}">
                <a16:creationId xmlns:a16="http://schemas.microsoft.com/office/drawing/2014/main" id="{EFEBCE39-DA45-4F36-A348-C50B4C5D1D05}"/>
              </a:ext>
            </a:extLst>
          </p:cNvPr>
          <p:cNvSpPr>
            <a:spLocks noGrp="1"/>
          </p:cNvSpPr>
          <p:nvPr>
            <p:ph type="sldNum" sz="quarter" idx="12"/>
          </p:nvPr>
        </p:nvSpPr>
        <p:spPr/>
        <p:txBody>
          <a:bodyPr/>
          <a:lstStyle/>
          <a:p>
            <a:fld id="{F428713F-B67B-40CC-85DD-1D86B6204E19}" type="slidenum">
              <a:rPr lang="fr-FR" smtClean="0"/>
              <a:pPr/>
              <a:t>29</a:t>
            </a:fld>
            <a:endParaRPr lang="fr-FR" dirty="0"/>
          </a:p>
        </p:txBody>
      </p:sp>
    </p:spTree>
    <p:extLst>
      <p:ext uri="{BB962C8B-B14F-4D97-AF65-F5344CB8AC3E}">
        <p14:creationId xmlns:p14="http://schemas.microsoft.com/office/powerpoint/2010/main" val="101669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D5FD6-416A-4DC0-AE93-5501B9304895}"/>
              </a:ext>
            </a:extLst>
          </p:cNvPr>
          <p:cNvSpPr>
            <a:spLocks noGrp="1"/>
          </p:cNvSpPr>
          <p:nvPr>
            <p:ph type="title"/>
          </p:nvPr>
        </p:nvSpPr>
        <p:spPr>
          <a:xfrm>
            <a:off x="2336906" y="289932"/>
            <a:ext cx="9696398" cy="508269"/>
          </a:xfrm>
          <a:noFill/>
        </p:spPr>
        <p:txBody>
          <a:bodyPr>
            <a:noAutofit/>
          </a:bodyPr>
          <a:lstStyle/>
          <a:p>
            <a:r>
              <a:rPr lang="fr-FR" sz="2200" dirty="0"/>
              <a:t>Une diminution progressive des délais depuis 2017 </a:t>
            </a:r>
            <a:r>
              <a:rPr lang="fr-FR" sz="2000" dirty="0"/>
              <a:t>(téléphone + internet)</a:t>
            </a:r>
          </a:p>
        </p:txBody>
      </p:sp>
      <p:sp>
        <p:nvSpPr>
          <p:cNvPr id="3" name="Espace réservé du numéro de diapositive 2">
            <a:extLst>
              <a:ext uri="{FF2B5EF4-FFF2-40B4-BE49-F238E27FC236}">
                <a16:creationId xmlns:a16="http://schemas.microsoft.com/office/drawing/2014/main" id="{70C681F0-F8EA-4A6F-A562-A20608506D36}"/>
              </a:ext>
            </a:extLst>
          </p:cNvPr>
          <p:cNvSpPr>
            <a:spLocks noGrp="1"/>
          </p:cNvSpPr>
          <p:nvPr>
            <p:ph type="sldNum" sz="quarter" idx="12"/>
          </p:nvPr>
        </p:nvSpPr>
        <p:spPr/>
        <p:txBody>
          <a:bodyPr/>
          <a:lstStyle/>
          <a:p>
            <a:fld id="{F428713F-B67B-40CC-85DD-1D86B6204E19}" type="slidenum">
              <a:rPr lang="fr-FR" smtClean="0"/>
              <a:pPr/>
              <a:t>3</a:t>
            </a:fld>
            <a:endParaRPr lang="fr-FR" dirty="0"/>
          </a:p>
        </p:txBody>
      </p:sp>
      <p:sp>
        <p:nvSpPr>
          <p:cNvPr id="8" name="Espace réservé du contenu 2">
            <a:extLst>
              <a:ext uri="{FF2B5EF4-FFF2-40B4-BE49-F238E27FC236}">
                <a16:creationId xmlns:a16="http://schemas.microsoft.com/office/drawing/2014/main" id="{6C0515F7-0F93-4A3A-B19F-46B8149D1AD2}"/>
              </a:ext>
            </a:extLst>
          </p:cNvPr>
          <p:cNvSpPr>
            <a:spLocks noGrp="1"/>
          </p:cNvSpPr>
          <p:nvPr>
            <p:ph idx="1"/>
          </p:nvPr>
        </p:nvSpPr>
        <p:spPr>
          <a:xfrm>
            <a:off x="436708" y="4916730"/>
            <a:ext cx="8090062" cy="1037503"/>
          </a:xfrm>
        </p:spPr>
        <p:txBody>
          <a:bodyPr>
            <a:noAutofit/>
          </a:bodyPr>
          <a:lstStyle/>
          <a:p>
            <a:pPr>
              <a:spcBef>
                <a:spcPts val="1800"/>
              </a:spcBef>
            </a:pPr>
            <a:r>
              <a:rPr lang="fr-FR" sz="1600" dirty="0"/>
              <a:t>Les délais </a:t>
            </a:r>
            <a:r>
              <a:rPr lang="fr-FR" sz="1600" b="1" u="sng" dirty="0"/>
              <a:t>médians</a:t>
            </a:r>
            <a:r>
              <a:rPr lang="fr-FR" sz="1600" dirty="0"/>
              <a:t> sont passés de </a:t>
            </a:r>
            <a:r>
              <a:rPr lang="fr-FR" sz="1600" b="1" dirty="0"/>
              <a:t>66 jours </a:t>
            </a:r>
            <a:r>
              <a:rPr lang="fr-FR" sz="1600" dirty="0"/>
              <a:t>en 2017 à </a:t>
            </a:r>
            <a:r>
              <a:rPr lang="fr-FR" sz="1600" b="1" u="sng" dirty="0"/>
              <a:t>19 jours</a:t>
            </a:r>
            <a:r>
              <a:rPr lang="fr-FR" sz="1600" b="1" dirty="0"/>
              <a:t> </a:t>
            </a:r>
            <a:r>
              <a:rPr lang="fr-FR" sz="1600" dirty="0"/>
              <a:t>en 2024 :</a:t>
            </a:r>
          </a:p>
          <a:p>
            <a:pPr lvl="1">
              <a:spcBef>
                <a:spcPts val="600"/>
              </a:spcBef>
            </a:pPr>
            <a:r>
              <a:rPr lang="fr-FR" sz="1600" dirty="0"/>
              <a:t>Soit une diminution de </a:t>
            </a:r>
            <a:r>
              <a:rPr lang="fr-FR" sz="1600" b="1" dirty="0">
                <a:solidFill>
                  <a:schemeClr val="accent5"/>
                </a:solidFill>
              </a:rPr>
              <a:t>47 jours </a:t>
            </a:r>
            <a:r>
              <a:rPr lang="fr-FR" sz="1600" dirty="0"/>
              <a:t>et </a:t>
            </a:r>
            <a:r>
              <a:rPr lang="fr-FR" sz="1600" b="1" dirty="0">
                <a:solidFill>
                  <a:schemeClr val="accent5"/>
                </a:solidFill>
              </a:rPr>
              <a:t>-71%.</a:t>
            </a:r>
          </a:p>
          <a:p>
            <a:pPr>
              <a:spcBef>
                <a:spcPts val="600"/>
              </a:spcBef>
            </a:pPr>
            <a:r>
              <a:rPr lang="fr-FR" sz="1600" dirty="0"/>
              <a:t>Les délais </a:t>
            </a:r>
            <a:r>
              <a:rPr lang="fr-FR" sz="1600" b="1" u="sng" dirty="0"/>
              <a:t>moyens</a:t>
            </a:r>
            <a:r>
              <a:rPr lang="fr-FR" sz="1600" dirty="0"/>
              <a:t> sont passés de </a:t>
            </a:r>
            <a:r>
              <a:rPr lang="fr-FR" sz="1600" b="1" dirty="0"/>
              <a:t>90 jours </a:t>
            </a:r>
            <a:r>
              <a:rPr lang="fr-FR" sz="1600" dirty="0"/>
              <a:t>en 2017 (</a:t>
            </a:r>
            <a:r>
              <a:rPr lang="fr-FR" sz="1600" dirty="0" err="1"/>
              <a:t>moy</a:t>
            </a:r>
            <a:r>
              <a:rPr lang="fr-FR" sz="1600" dirty="0"/>
              <a:t>. Drees-IFOP) à </a:t>
            </a:r>
            <a:r>
              <a:rPr lang="fr-FR" sz="1600" b="1" u="sng" dirty="0"/>
              <a:t>43 jours</a:t>
            </a:r>
            <a:r>
              <a:rPr lang="fr-FR" sz="1600" b="1" dirty="0"/>
              <a:t> </a:t>
            </a:r>
            <a:r>
              <a:rPr lang="fr-FR" sz="1600" dirty="0"/>
              <a:t>en 2024 :</a:t>
            </a:r>
          </a:p>
          <a:p>
            <a:pPr lvl="1">
              <a:spcBef>
                <a:spcPts val="600"/>
              </a:spcBef>
            </a:pPr>
            <a:r>
              <a:rPr lang="fr-FR" sz="1600" dirty="0"/>
              <a:t>soit une diminution de </a:t>
            </a:r>
            <a:r>
              <a:rPr lang="fr-FR" sz="1600" b="1" dirty="0">
                <a:solidFill>
                  <a:schemeClr val="accent5"/>
                </a:solidFill>
              </a:rPr>
              <a:t>47 jours </a:t>
            </a:r>
            <a:r>
              <a:rPr lang="fr-FR" sz="1600" dirty="0"/>
              <a:t>et </a:t>
            </a:r>
            <a:r>
              <a:rPr lang="fr-FR" sz="1600" b="1" dirty="0">
                <a:solidFill>
                  <a:schemeClr val="accent5"/>
                </a:solidFill>
              </a:rPr>
              <a:t>-52%.</a:t>
            </a:r>
          </a:p>
          <a:p>
            <a:pPr lvl="1">
              <a:spcBef>
                <a:spcPts val="600"/>
              </a:spcBef>
            </a:pPr>
            <a:endParaRPr lang="fr-FR" sz="1600" b="1" dirty="0">
              <a:solidFill>
                <a:schemeClr val="accent5"/>
              </a:solidFill>
            </a:endParaRPr>
          </a:p>
        </p:txBody>
      </p:sp>
      <p:sp>
        <p:nvSpPr>
          <p:cNvPr id="9" name="ZoneTexte 8">
            <a:extLst>
              <a:ext uri="{FF2B5EF4-FFF2-40B4-BE49-F238E27FC236}">
                <a16:creationId xmlns:a16="http://schemas.microsoft.com/office/drawing/2014/main" id="{FD650E13-2CD0-42AE-AE07-70787BF64859}"/>
              </a:ext>
            </a:extLst>
          </p:cNvPr>
          <p:cNvSpPr txBox="1"/>
          <p:nvPr/>
        </p:nvSpPr>
        <p:spPr>
          <a:xfrm>
            <a:off x="8732297" y="4962922"/>
            <a:ext cx="3301007" cy="1467005"/>
          </a:xfrm>
          <a:prstGeom prst="rect">
            <a:avLst/>
          </a:prstGeom>
          <a:solidFill>
            <a:srgbClr val="DBEEF4"/>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50000"/>
              </a:lnSpc>
            </a:pPr>
            <a:r>
              <a:rPr lang="fr-FR" sz="1400" b="1" dirty="0">
                <a:solidFill>
                  <a:schemeClr val="tx1">
                    <a:lumMod val="75000"/>
                    <a:lumOff val="25000"/>
                  </a:schemeClr>
                </a:solidFill>
              </a:rPr>
              <a:t>Quel est le </a:t>
            </a:r>
            <a:r>
              <a:rPr lang="fr-FR" sz="1400" b="1" dirty="0">
                <a:solidFill>
                  <a:srgbClr val="00B0F0"/>
                </a:solidFill>
              </a:rPr>
              <a:t>délai médian souhaitable </a:t>
            </a:r>
            <a:r>
              <a:rPr lang="fr-FR" sz="1400" b="1" dirty="0">
                <a:solidFill>
                  <a:schemeClr val="tx1">
                    <a:lumMod val="75000"/>
                    <a:lumOff val="25000"/>
                  </a:schemeClr>
                </a:solidFill>
              </a:rPr>
              <a:t>pour un accès fluide auprès d’un ophtalmologue en France ? </a:t>
            </a:r>
          </a:p>
          <a:p>
            <a:pPr>
              <a:lnSpc>
                <a:spcPct val="150000"/>
              </a:lnSpc>
            </a:pPr>
            <a:r>
              <a:rPr lang="fr-FR" sz="2000" b="1" dirty="0">
                <a:solidFill>
                  <a:srgbClr val="00B0F0"/>
                </a:solidFill>
              </a:rPr>
              <a:t>=&gt; Environ 15 jours</a:t>
            </a:r>
            <a:endParaRPr lang="fr-FR" sz="2400" b="1" dirty="0">
              <a:solidFill>
                <a:srgbClr val="00B0F0"/>
              </a:solidFill>
            </a:endParaRPr>
          </a:p>
        </p:txBody>
      </p:sp>
      <p:sp>
        <p:nvSpPr>
          <p:cNvPr id="4" name="Flèche : bas 3">
            <a:extLst>
              <a:ext uri="{FF2B5EF4-FFF2-40B4-BE49-F238E27FC236}">
                <a16:creationId xmlns:a16="http://schemas.microsoft.com/office/drawing/2014/main" id="{C2D32B75-EF53-EFE8-8727-1EA50FD8FC16}"/>
              </a:ext>
            </a:extLst>
          </p:cNvPr>
          <p:cNvSpPr/>
          <p:nvPr/>
        </p:nvSpPr>
        <p:spPr>
          <a:xfrm rot="16200000">
            <a:off x="877652" y="-549710"/>
            <a:ext cx="740298" cy="217820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Scénario 1</a:t>
            </a:r>
          </a:p>
          <a:p>
            <a:pPr algn="ctr"/>
            <a:r>
              <a:rPr lang="fr-FR" sz="1400" b="1" dirty="0">
                <a:solidFill>
                  <a:schemeClr val="bg1"/>
                </a:solidFill>
              </a:rPr>
              <a:t>Contrôle périodique</a:t>
            </a:r>
          </a:p>
        </p:txBody>
      </p:sp>
      <p:sp>
        <p:nvSpPr>
          <p:cNvPr id="7" name="object 47">
            <a:extLst>
              <a:ext uri="{FF2B5EF4-FFF2-40B4-BE49-F238E27FC236}">
                <a16:creationId xmlns:a16="http://schemas.microsoft.com/office/drawing/2014/main" id="{9FEAF17C-4BE0-18B7-313D-4AAF0BF6CDDC}"/>
              </a:ext>
            </a:extLst>
          </p:cNvPr>
          <p:cNvSpPr/>
          <p:nvPr/>
        </p:nvSpPr>
        <p:spPr>
          <a:xfrm>
            <a:off x="9550159" y="3859535"/>
            <a:ext cx="1079500" cy="0"/>
          </a:xfrm>
          <a:custGeom>
            <a:avLst/>
            <a:gdLst/>
            <a:ahLst/>
            <a:cxnLst/>
            <a:rect l="l" t="t" r="r" b="b"/>
            <a:pathLst>
              <a:path w="1079500">
                <a:moveTo>
                  <a:pt x="0" y="0"/>
                </a:moveTo>
                <a:lnTo>
                  <a:pt x="1079143" y="0"/>
                </a:lnTo>
              </a:path>
            </a:pathLst>
          </a:custGeom>
          <a:ln w="28575">
            <a:solidFill>
              <a:srgbClr val="3366FF"/>
            </a:solidFill>
          </a:ln>
        </p:spPr>
        <p:txBody>
          <a:bodyPr wrap="square" lIns="0" tIns="0" rIns="0" bIns="0" rtlCol="0"/>
          <a:lstStyle/>
          <a:p>
            <a:endParaRPr/>
          </a:p>
        </p:txBody>
      </p:sp>
      <p:cxnSp>
        <p:nvCxnSpPr>
          <p:cNvPr id="11" name="Connecteur droit avec flèche 10">
            <a:extLst>
              <a:ext uri="{FF2B5EF4-FFF2-40B4-BE49-F238E27FC236}">
                <a16:creationId xmlns:a16="http://schemas.microsoft.com/office/drawing/2014/main" id="{F03E39BB-20AA-6CEC-0DDA-43212C95ED25}"/>
              </a:ext>
            </a:extLst>
          </p:cNvPr>
          <p:cNvCxnSpPr/>
          <p:nvPr/>
        </p:nvCxnSpPr>
        <p:spPr>
          <a:xfrm flipV="1">
            <a:off x="10031926" y="3848899"/>
            <a:ext cx="0" cy="1114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0D5D1C1A-469F-526D-0E9E-EA4FFB7C110F}"/>
              </a:ext>
            </a:extLst>
          </p:cNvPr>
          <p:cNvPicPr>
            <a:picLocks noChangeAspect="1"/>
          </p:cNvPicPr>
          <p:nvPr/>
        </p:nvPicPr>
        <p:blipFill>
          <a:blip r:embed="rId2"/>
          <a:stretch>
            <a:fillRect/>
          </a:stretch>
        </p:blipFill>
        <p:spPr>
          <a:xfrm>
            <a:off x="2307661" y="1023880"/>
            <a:ext cx="7519937" cy="3781507"/>
          </a:xfrm>
          <a:prstGeom prst="rect">
            <a:avLst/>
          </a:prstGeom>
        </p:spPr>
      </p:pic>
    </p:spTree>
    <p:extLst>
      <p:ext uri="{BB962C8B-B14F-4D97-AF65-F5344CB8AC3E}">
        <p14:creationId xmlns:p14="http://schemas.microsoft.com/office/powerpoint/2010/main" val="211677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E03-5061-4A35-AE77-54E58C29B1BB}"/>
              </a:ext>
            </a:extLst>
          </p:cNvPr>
          <p:cNvSpPr>
            <a:spLocks noGrp="1"/>
          </p:cNvSpPr>
          <p:nvPr>
            <p:ph type="title"/>
          </p:nvPr>
        </p:nvSpPr>
        <p:spPr>
          <a:xfrm>
            <a:off x="3296326" y="298186"/>
            <a:ext cx="7985760" cy="482413"/>
          </a:xfrm>
        </p:spPr>
        <p:txBody>
          <a:bodyPr>
            <a:noAutofit/>
          </a:bodyPr>
          <a:lstStyle/>
          <a:p>
            <a:r>
              <a:rPr lang="fr-FR" dirty="0"/>
              <a:t>Objectif : 15 jours de délai médian en 2025</a:t>
            </a:r>
          </a:p>
        </p:txBody>
      </p:sp>
      <p:sp>
        <p:nvSpPr>
          <p:cNvPr id="4" name="Espace réservé du contenu 2">
            <a:extLst>
              <a:ext uri="{FF2B5EF4-FFF2-40B4-BE49-F238E27FC236}">
                <a16:creationId xmlns:a16="http://schemas.microsoft.com/office/drawing/2014/main" id="{B29E2CF9-032F-4321-8EC9-AFA79766A6C5}"/>
              </a:ext>
            </a:extLst>
          </p:cNvPr>
          <p:cNvSpPr txBox="1">
            <a:spLocks/>
          </p:cNvSpPr>
          <p:nvPr/>
        </p:nvSpPr>
        <p:spPr>
          <a:xfrm>
            <a:off x="909913" y="1197104"/>
            <a:ext cx="10372173" cy="5232325"/>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buClr>
                <a:schemeClr val="accent6"/>
              </a:buClr>
              <a:buNone/>
            </a:pPr>
            <a:r>
              <a:rPr lang="fr-FR" dirty="0">
                <a:latin typeface="Trebuchet MS (Corps)"/>
                <a:cs typeface="Calibri Light" panose="020F0302020204030204" pitchFamily="34" charset="0"/>
              </a:rPr>
              <a:t>A l’approche du PLFSS, le SNOF propose plusieurs mesures pour continuer à réduire les délais et améliorer le parcours de soins visuels des patients sur tout le territoire </a:t>
            </a:r>
          </a:p>
          <a:p>
            <a:pPr marL="353695" indent="-353695" algn="just">
              <a:lnSpc>
                <a:spcPct val="120000"/>
              </a:lnSpc>
              <a:spcBef>
                <a:spcPts val="1200"/>
              </a:spcBef>
              <a:buClr>
                <a:schemeClr val="accent6"/>
              </a:buClr>
            </a:pPr>
            <a:r>
              <a:rPr lang="fr-FR" dirty="0">
                <a:latin typeface="+mj-lt"/>
              </a:rPr>
              <a:t>Continuer à </a:t>
            </a:r>
            <a:r>
              <a:rPr lang="fr-FR" dirty="0">
                <a:solidFill>
                  <a:schemeClr val="accent5"/>
                </a:solidFill>
                <a:latin typeface="+mj-lt"/>
              </a:rPr>
              <a:t>amplifier le travail aidé en collaboration</a:t>
            </a:r>
            <a:r>
              <a:rPr lang="fr-FR" dirty="0">
                <a:latin typeface="+mj-lt"/>
              </a:rPr>
              <a:t> avec les orthoptistes, infirmiers, opticiens, assistants médicaux… tout en améliorant </a:t>
            </a:r>
            <a:r>
              <a:rPr lang="fr-FR" dirty="0">
                <a:solidFill>
                  <a:srgbClr val="4BACC6"/>
                </a:solidFill>
                <a:latin typeface="+mj-lt"/>
              </a:rPr>
              <a:t>la lisibilité </a:t>
            </a:r>
            <a:r>
              <a:rPr lang="fr-FR" dirty="0">
                <a:latin typeface="+mj-lt"/>
              </a:rPr>
              <a:t>des rôles en fonction des compétences de chacun. Le SNOF a déjà initié cette démarche en proposant une </a:t>
            </a:r>
            <a:r>
              <a:rPr lang="fr-FR" dirty="0">
                <a:solidFill>
                  <a:srgbClr val="4BACC6"/>
                </a:solidFill>
                <a:latin typeface="+mj-lt"/>
              </a:rPr>
              <a:t>définition claire du cabinet ophtalmologique </a:t>
            </a:r>
            <a:r>
              <a:rPr lang="fr-FR" dirty="0">
                <a:latin typeface="+mj-lt"/>
              </a:rPr>
              <a:t>en juin dernier.</a:t>
            </a:r>
          </a:p>
          <a:p>
            <a:pPr marL="353695" indent="-353695" algn="just">
              <a:lnSpc>
                <a:spcPct val="120000"/>
              </a:lnSpc>
              <a:spcBef>
                <a:spcPts val="1200"/>
              </a:spcBef>
              <a:buClr>
                <a:schemeClr val="accent6"/>
              </a:buClr>
            </a:pPr>
            <a:r>
              <a:rPr lang="fr-FR" dirty="0">
                <a:latin typeface="+mj-lt"/>
              </a:rPr>
              <a:t>Développer les </a:t>
            </a:r>
            <a:r>
              <a:rPr lang="fr-FR" dirty="0">
                <a:solidFill>
                  <a:srgbClr val="4BACC6"/>
                </a:solidFill>
                <a:latin typeface="+mj-lt"/>
              </a:rPr>
              <a:t>sites multiples</a:t>
            </a:r>
            <a:r>
              <a:rPr lang="fr-FR" dirty="0">
                <a:latin typeface="+mj-lt"/>
              </a:rPr>
              <a:t> pour un meilleur maillage territorial notamment dans les territoires en difficulté,  en y associant la télémédecine et les orthoptistes. </a:t>
            </a:r>
          </a:p>
          <a:p>
            <a:pPr marL="353695" indent="-353695" algn="just">
              <a:lnSpc>
                <a:spcPct val="120000"/>
              </a:lnSpc>
              <a:spcBef>
                <a:spcPts val="1200"/>
              </a:spcBef>
              <a:buClr>
                <a:schemeClr val="accent6"/>
              </a:buClr>
            </a:pPr>
            <a:r>
              <a:rPr lang="fr-FR" dirty="0">
                <a:solidFill>
                  <a:schemeClr val="accent5"/>
                </a:solidFill>
                <a:latin typeface="+mj-lt"/>
              </a:rPr>
              <a:t>Continuer à lutter contre les </a:t>
            </a:r>
            <a:r>
              <a:rPr lang="fr-FR">
                <a:solidFill>
                  <a:schemeClr val="accent5"/>
                </a:solidFill>
                <a:latin typeface="+mj-lt"/>
              </a:rPr>
              <a:t>fraudes des </a:t>
            </a:r>
            <a:r>
              <a:rPr lang="fr-FR" dirty="0">
                <a:solidFill>
                  <a:schemeClr val="accent5"/>
                </a:solidFill>
                <a:latin typeface="+mj-lt"/>
              </a:rPr>
              <a:t>centres de santé </a:t>
            </a:r>
            <a:r>
              <a:rPr lang="fr-FR" dirty="0">
                <a:latin typeface="+mj-lt"/>
              </a:rPr>
              <a:t>et légiférer en faveur d’un </a:t>
            </a:r>
            <a:r>
              <a:rPr lang="fr-FR" dirty="0">
                <a:solidFill>
                  <a:srgbClr val="4BACC6"/>
                </a:solidFill>
                <a:latin typeface="+mj-lt"/>
              </a:rPr>
              <a:t>cadrage renforcé de  la téléexpertise </a:t>
            </a:r>
            <a:r>
              <a:rPr lang="fr-FR" dirty="0">
                <a:latin typeface="+mj-lt"/>
              </a:rPr>
              <a:t>pour </a:t>
            </a:r>
            <a:r>
              <a:rPr lang="fr-FR">
                <a:latin typeface="+mj-lt"/>
              </a:rPr>
              <a:t>éviter toutes dérives </a:t>
            </a:r>
            <a:r>
              <a:rPr lang="fr-FR" dirty="0">
                <a:latin typeface="+mj-lt"/>
              </a:rPr>
              <a:t>ou abus. </a:t>
            </a:r>
          </a:p>
        </p:txBody>
      </p:sp>
      <p:sp>
        <p:nvSpPr>
          <p:cNvPr id="3" name="Espace réservé du numéro de diapositive 2">
            <a:extLst>
              <a:ext uri="{FF2B5EF4-FFF2-40B4-BE49-F238E27FC236}">
                <a16:creationId xmlns:a16="http://schemas.microsoft.com/office/drawing/2014/main" id="{89777093-B9DB-4F55-87F1-1FAAC679800E}"/>
              </a:ext>
            </a:extLst>
          </p:cNvPr>
          <p:cNvSpPr>
            <a:spLocks noGrp="1"/>
          </p:cNvSpPr>
          <p:nvPr>
            <p:ph type="sldNum" sz="quarter" idx="12"/>
          </p:nvPr>
        </p:nvSpPr>
        <p:spPr/>
        <p:txBody>
          <a:bodyPr/>
          <a:lstStyle/>
          <a:p>
            <a:fld id="{F428713F-B67B-40CC-85DD-1D86B6204E19}" type="slidenum">
              <a:rPr lang="fr-FR" smtClean="0"/>
              <a:pPr/>
              <a:t>30</a:t>
            </a:fld>
            <a:endParaRPr lang="fr-FR" dirty="0"/>
          </a:p>
        </p:txBody>
      </p:sp>
      <p:sp>
        <p:nvSpPr>
          <p:cNvPr id="5" name="Flèche : bas 4">
            <a:extLst>
              <a:ext uri="{FF2B5EF4-FFF2-40B4-BE49-F238E27FC236}">
                <a16:creationId xmlns:a16="http://schemas.microsoft.com/office/drawing/2014/main" id="{3145215A-F9F8-FF9C-7D28-9D4B6B61E1DB}"/>
              </a:ext>
            </a:extLst>
          </p:cNvPr>
          <p:cNvSpPr/>
          <p:nvPr/>
        </p:nvSpPr>
        <p:spPr>
          <a:xfrm rot="16200000">
            <a:off x="1326131" y="-975882"/>
            <a:ext cx="740298" cy="3030551"/>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Perspectives</a:t>
            </a:r>
            <a:endParaRPr lang="fr-FR" sz="1400" b="1"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4088602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1885" y="2196310"/>
            <a:ext cx="4988229" cy="1232690"/>
          </a:xfrm>
        </p:spPr>
        <p:txBody>
          <a:bodyPr>
            <a:noAutofit/>
          </a:bodyPr>
          <a:lstStyle/>
          <a:p>
            <a:pPr algn="ctr"/>
            <a:r>
              <a:rPr lang="fr-FR" sz="5400" cap="small" dirty="0"/>
              <a:t>d</a:t>
            </a:r>
            <a:r>
              <a:rPr lang="fr-FR" sz="5400" b="1" cap="small" dirty="0"/>
              <a:t>es questions ?</a:t>
            </a:r>
          </a:p>
        </p:txBody>
      </p:sp>
      <p:sp>
        <p:nvSpPr>
          <p:cNvPr id="3" name="Espace réservé du numéro de diapositive 2">
            <a:extLst>
              <a:ext uri="{FF2B5EF4-FFF2-40B4-BE49-F238E27FC236}">
                <a16:creationId xmlns:a16="http://schemas.microsoft.com/office/drawing/2014/main" id="{EFEBCE39-DA45-4F36-A348-C50B4C5D1D05}"/>
              </a:ext>
            </a:extLst>
          </p:cNvPr>
          <p:cNvSpPr>
            <a:spLocks noGrp="1"/>
          </p:cNvSpPr>
          <p:nvPr>
            <p:ph type="sldNum" sz="quarter" idx="12"/>
          </p:nvPr>
        </p:nvSpPr>
        <p:spPr/>
        <p:txBody>
          <a:bodyPr/>
          <a:lstStyle/>
          <a:p>
            <a:fld id="{F428713F-B67B-40CC-85DD-1D86B6204E19}" type="slidenum">
              <a:rPr lang="fr-FR" smtClean="0"/>
              <a:pPr/>
              <a:t>31</a:t>
            </a:fld>
            <a:endParaRPr lang="fr-FR" dirty="0"/>
          </a:p>
        </p:txBody>
      </p:sp>
    </p:spTree>
    <p:extLst>
      <p:ext uri="{BB962C8B-B14F-4D97-AF65-F5344CB8AC3E}">
        <p14:creationId xmlns:p14="http://schemas.microsoft.com/office/powerpoint/2010/main" val="3163272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7666" y="2196310"/>
            <a:ext cx="8596668" cy="1232690"/>
          </a:xfrm>
        </p:spPr>
        <p:txBody>
          <a:bodyPr>
            <a:noAutofit/>
          </a:bodyPr>
          <a:lstStyle/>
          <a:p>
            <a:pPr algn="ctr"/>
            <a:r>
              <a:rPr lang="fr-FR" sz="5400" b="1" dirty="0"/>
              <a:t>Merci ! </a:t>
            </a:r>
          </a:p>
        </p:txBody>
      </p:sp>
      <p:sp>
        <p:nvSpPr>
          <p:cNvPr id="3" name="Espace réservé du numéro de diapositive 2">
            <a:extLst>
              <a:ext uri="{FF2B5EF4-FFF2-40B4-BE49-F238E27FC236}">
                <a16:creationId xmlns:a16="http://schemas.microsoft.com/office/drawing/2014/main" id="{EFEBCE39-DA45-4F36-A348-C50B4C5D1D05}"/>
              </a:ext>
            </a:extLst>
          </p:cNvPr>
          <p:cNvSpPr>
            <a:spLocks noGrp="1"/>
          </p:cNvSpPr>
          <p:nvPr>
            <p:ph type="sldNum" sz="quarter" idx="12"/>
          </p:nvPr>
        </p:nvSpPr>
        <p:spPr/>
        <p:txBody>
          <a:bodyPr/>
          <a:lstStyle/>
          <a:p>
            <a:fld id="{F428713F-B67B-40CC-85DD-1D86B6204E19}" type="slidenum">
              <a:rPr lang="fr-FR" smtClean="0"/>
              <a:pPr/>
              <a:t>32</a:t>
            </a:fld>
            <a:endParaRPr lang="fr-FR" dirty="0"/>
          </a:p>
        </p:txBody>
      </p:sp>
      <p:pic>
        <p:nvPicPr>
          <p:cNvPr id="5" name="Image 4" descr="Une image contenant objet&#10;&#10;Description générée automatiquement">
            <a:extLst>
              <a:ext uri="{FF2B5EF4-FFF2-40B4-BE49-F238E27FC236}">
                <a16:creationId xmlns:a16="http://schemas.microsoft.com/office/drawing/2014/main" id="{C2DE709E-1A5C-47E4-9A16-055893822016}"/>
              </a:ext>
            </a:extLst>
          </p:cNvPr>
          <p:cNvPicPr>
            <a:picLocks noChangeAspect="1"/>
          </p:cNvPicPr>
          <p:nvPr/>
        </p:nvPicPr>
        <p:blipFill>
          <a:blip r:embed="rId2"/>
          <a:stretch>
            <a:fillRect/>
          </a:stretch>
        </p:blipFill>
        <p:spPr>
          <a:xfrm>
            <a:off x="852724" y="5404570"/>
            <a:ext cx="3227088" cy="1056758"/>
          </a:xfrm>
          <a:prstGeom prst="rect">
            <a:avLst/>
          </a:prstGeom>
        </p:spPr>
      </p:pic>
    </p:spTree>
    <p:extLst>
      <p:ext uri="{BB962C8B-B14F-4D97-AF65-F5344CB8AC3E}">
        <p14:creationId xmlns:p14="http://schemas.microsoft.com/office/powerpoint/2010/main" val="378404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428713F-B67B-40CC-85DD-1D86B6204E19}" type="slidenum">
              <a:rPr lang="fr-FR" smtClean="0"/>
              <a:pPr/>
              <a:t>33</a:t>
            </a:fld>
            <a:endParaRPr lang="fr-FR" dirty="0"/>
          </a:p>
        </p:txBody>
      </p:sp>
      <p:sp>
        <p:nvSpPr>
          <p:cNvPr id="5" name="Titre 1"/>
          <p:cNvSpPr>
            <a:spLocks noGrp="1"/>
          </p:cNvSpPr>
          <p:nvPr>
            <p:ph type="title"/>
          </p:nvPr>
        </p:nvSpPr>
        <p:spPr>
          <a:xfrm>
            <a:off x="1559296" y="2812655"/>
            <a:ext cx="3402848" cy="1232690"/>
          </a:xfrm>
        </p:spPr>
        <p:txBody>
          <a:bodyPr>
            <a:noAutofit/>
          </a:bodyPr>
          <a:lstStyle/>
          <a:p>
            <a:r>
              <a:rPr lang="fr-FR" sz="5400" b="1" cap="small" dirty="0"/>
              <a:t>Annexes</a:t>
            </a:r>
          </a:p>
        </p:txBody>
      </p:sp>
    </p:spTree>
    <p:extLst>
      <p:ext uri="{BB962C8B-B14F-4D97-AF65-F5344CB8AC3E}">
        <p14:creationId xmlns:p14="http://schemas.microsoft.com/office/powerpoint/2010/main" val="415160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CDBE3-073C-4E51-8C39-406375A68DED}"/>
              </a:ext>
            </a:extLst>
          </p:cNvPr>
          <p:cNvSpPr>
            <a:spLocks noGrp="1"/>
          </p:cNvSpPr>
          <p:nvPr>
            <p:ph type="title"/>
          </p:nvPr>
        </p:nvSpPr>
        <p:spPr>
          <a:xfrm>
            <a:off x="717148" y="294290"/>
            <a:ext cx="9825544" cy="562506"/>
          </a:xfrm>
        </p:spPr>
        <p:txBody>
          <a:bodyPr>
            <a:normAutofit/>
          </a:bodyPr>
          <a:lstStyle/>
          <a:p>
            <a:r>
              <a:rPr lang="fr-FR" sz="2400" cap="small" dirty="0">
                <a:solidFill>
                  <a:schemeClr val="accent5"/>
                </a:solidFill>
              </a:rPr>
              <a:t>Annexe 1</a:t>
            </a:r>
            <a:r>
              <a:rPr lang="fr-FR" sz="2400" dirty="0">
                <a:solidFill>
                  <a:schemeClr val="accent5"/>
                </a:solidFill>
              </a:rPr>
              <a:t> : </a:t>
            </a:r>
            <a:r>
              <a:rPr lang="fr-FR" sz="2400" dirty="0"/>
              <a:t>Évolution des délais parmi l’échantillon téléphonique</a:t>
            </a:r>
          </a:p>
        </p:txBody>
      </p:sp>
      <p:sp>
        <p:nvSpPr>
          <p:cNvPr id="7" name="ZoneTexte 6">
            <a:extLst>
              <a:ext uri="{FF2B5EF4-FFF2-40B4-BE49-F238E27FC236}">
                <a16:creationId xmlns:a16="http://schemas.microsoft.com/office/drawing/2014/main" id="{7018A362-8E86-4C13-A10B-F8B1C939DBF8}"/>
              </a:ext>
            </a:extLst>
          </p:cNvPr>
          <p:cNvSpPr txBox="1"/>
          <p:nvPr/>
        </p:nvSpPr>
        <p:spPr>
          <a:xfrm>
            <a:off x="717148" y="6102045"/>
            <a:ext cx="9974567" cy="461665"/>
          </a:xfrm>
          <a:prstGeom prst="rect">
            <a:avLst/>
          </a:prstGeom>
          <a:noFill/>
        </p:spPr>
        <p:txBody>
          <a:bodyPr wrap="square" rtlCol="0">
            <a:spAutoFit/>
          </a:bodyPr>
          <a:lstStyle/>
          <a:p>
            <a:r>
              <a:rPr lang="fr-FR" sz="1200" b="1" dirty="0">
                <a:solidFill>
                  <a:schemeClr val="tx1">
                    <a:lumMod val="75000"/>
                    <a:lumOff val="25000"/>
                  </a:schemeClr>
                </a:solidFill>
              </a:rPr>
              <a:t>Lecture</a:t>
            </a:r>
            <a:r>
              <a:rPr lang="fr-FR" sz="1200" dirty="0">
                <a:solidFill>
                  <a:schemeClr val="tx1">
                    <a:lumMod val="75000"/>
                    <a:lumOff val="25000"/>
                  </a:schemeClr>
                </a:solidFill>
              </a:rPr>
              <a:t> : Pour 50% des demandes de rendez-vous dans le cas d’une apparition de symptômes chez un nouveau patient, le délai d’obtention d’un rendez-vous est inférieur à 4 jours en 2023 (c’est la médiane), contre 10 jours en 2019.</a:t>
            </a:r>
          </a:p>
        </p:txBody>
      </p:sp>
      <p:graphicFrame>
        <p:nvGraphicFramePr>
          <p:cNvPr id="8" name="Espace réservé du contenu 3">
            <a:extLst>
              <a:ext uri="{FF2B5EF4-FFF2-40B4-BE49-F238E27FC236}">
                <a16:creationId xmlns:a16="http://schemas.microsoft.com/office/drawing/2014/main" id="{1AE1C3A6-AA55-4956-86B2-E002864A5FA5}"/>
              </a:ext>
            </a:extLst>
          </p:cNvPr>
          <p:cNvGraphicFramePr>
            <a:graphicFrameLocks noGrp="1"/>
          </p:cNvGraphicFramePr>
          <p:nvPr>
            <p:ph idx="1"/>
            <p:extLst>
              <p:ext uri="{D42A27DB-BD31-4B8C-83A1-F6EECF244321}">
                <p14:modId xmlns:p14="http://schemas.microsoft.com/office/powerpoint/2010/main" val="660011992"/>
              </p:ext>
            </p:extLst>
          </p:nvPr>
        </p:nvGraphicFramePr>
        <p:xfrm>
          <a:off x="1500285" y="1083005"/>
          <a:ext cx="9191430" cy="2166877"/>
        </p:xfrm>
        <a:graphic>
          <a:graphicData uri="http://schemas.openxmlformats.org/drawingml/2006/table">
            <a:tbl>
              <a:tblPr firstRow="1" bandRow="1">
                <a:tableStyleId>{5FD0F851-EC5A-4D38-B0AD-8093EC10F338}</a:tableStyleId>
              </a:tblPr>
              <a:tblGrid>
                <a:gridCol w="1453994">
                  <a:extLst>
                    <a:ext uri="{9D8B030D-6E8A-4147-A177-3AD203B41FA5}">
                      <a16:colId xmlns:a16="http://schemas.microsoft.com/office/drawing/2014/main" val="4095920800"/>
                    </a:ext>
                  </a:extLst>
                </a:gridCol>
                <a:gridCol w="797145">
                  <a:extLst>
                    <a:ext uri="{9D8B030D-6E8A-4147-A177-3AD203B41FA5}">
                      <a16:colId xmlns:a16="http://schemas.microsoft.com/office/drawing/2014/main" val="3599076000"/>
                    </a:ext>
                  </a:extLst>
                </a:gridCol>
                <a:gridCol w="797145">
                  <a:extLst>
                    <a:ext uri="{9D8B030D-6E8A-4147-A177-3AD203B41FA5}">
                      <a16:colId xmlns:a16="http://schemas.microsoft.com/office/drawing/2014/main" val="810238788"/>
                    </a:ext>
                  </a:extLst>
                </a:gridCol>
                <a:gridCol w="797145">
                  <a:extLst>
                    <a:ext uri="{9D8B030D-6E8A-4147-A177-3AD203B41FA5}">
                      <a16:colId xmlns:a16="http://schemas.microsoft.com/office/drawing/2014/main" val="3469520135"/>
                    </a:ext>
                  </a:extLst>
                </a:gridCol>
                <a:gridCol w="797145">
                  <a:extLst>
                    <a:ext uri="{9D8B030D-6E8A-4147-A177-3AD203B41FA5}">
                      <a16:colId xmlns:a16="http://schemas.microsoft.com/office/drawing/2014/main" val="4042446114"/>
                    </a:ext>
                  </a:extLst>
                </a:gridCol>
                <a:gridCol w="797145">
                  <a:extLst>
                    <a:ext uri="{9D8B030D-6E8A-4147-A177-3AD203B41FA5}">
                      <a16:colId xmlns:a16="http://schemas.microsoft.com/office/drawing/2014/main" val="1124355464"/>
                    </a:ext>
                  </a:extLst>
                </a:gridCol>
                <a:gridCol w="797145">
                  <a:extLst>
                    <a:ext uri="{9D8B030D-6E8A-4147-A177-3AD203B41FA5}">
                      <a16:colId xmlns:a16="http://schemas.microsoft.com/office/drawing/2014/main" val="3112621852"/>
                    </a:ext>
                  </a:extLst>
                </a:gridCol>
                <a:gridCol w="1219345">
                  <a:extLst>
                    <a:ext uri="{9D8B030D-6E8A-4147-A177-3AD203B41FA5}">
                      <a16:colId xmlns:a16="http://schemas.microsoft.com/office/drawing/2014/main" val="1304663705"/>
                    </a:ext>
                  </a:extLst>
                </a:gridCol>
                <a:gridCol w="1219345">
                  <a:extLst>
                    <a:ext uri="{9D8B030D-6E8A-4147-A177-3AD203B41FA5}">
                      <a16:colId xmlns:a16="http://schemas.microsoft.com/office/drawing/2014/main" val="559748700"/>
                    </a:ext>
                  </a:extLst>
                </a:gridCol>
                <a:gridCol w="515876">
                  <a:extLst>
                    <a:ext uri="{9D8B030D-6E8A-4147-A177-3AD203B41FA5}">
                      <a16:colId xmlns:a16="http://schemas.microsoft.com/office/drawing/2014/main" val="1399631183"/>
                    </a:ext>
                  </a:extLst>
                </a:gridCol>
              </a:tblGrid>
              <a:tr h="558859">
                <a:tc>
                  <a:txBody>
                    <a:bodyPr/>
                    <a:lstStyle/>
                    <a:p>
                      <a:pPr algn="ctr" fontAlgn="ctr"/>
                      <a:r>
                        <a:rPr lang="fr-FR" sz="1800" b="1" u="none" strike="noStrike" cap="small" baseline="0" dirty="0">
                          <a:solidFill>
                            <a:schemeClr val="accent5">
                              <a:lumMod val="75000"/>
                            </a:schemeClr>
                          </a:solidFill>
                          <a:effectLst/>
                        </a:rPr>
                        <a:t>scénario 1</a:t>
                      </a:r>
                    </a:p>
                    <a:p>
                      <a:pPr algn="ctr" fontAlgn="ctr"/>
                      <a:r>
                        <a:rPr lang="fr-FR" sz="1100" b="1" u="none" strike="noStrike" dirty="0">
                          <a:solidFill>
                            <a:schemeClr val="accent5">
                              <a:lumMod val="75000"/>
                            </a:schemeClr>
                          </a:solidFill>
                          <a:effectLst/>
                        </a:rPr>
                        <a:t>Contrôle périodique</a:t>
                      </a:r>
                      <a:endParaRPr lang="fr-FR" sz="1100" b="1" u="none" strike="noStrike" dirty="0">
                        <a:solidFill>
                          <a:schemeClr val="accent5">
                            <a:lumMod val="75000"/>
                          </a:schemeClr>
                        </a:solidFill>
                        <a:effectLst/>
                        <a:latin typeface="+mn-lt"/>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2680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2024</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307224"/>
                  </a:ext>
                </a:extLst>
              </a:tr>
              <a:tr h="2680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2023</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81081"/>
                  </a:ext>
                </a:extLst>
              </a:tr>
              <a:tr h="26800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2022</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065049"/>
                  </a:ext>
                </a:extLst>
              </a:tr>
              <a:tr h="268003">
                <a:tc>
                  <a:txBody>
                    <a:bodyPr/>
                    <a:lstStyle/>
                    <a:p>
                      <a:pPr algn="ctr" fontAlgn="b"/>
                      <a:r>
                        <a:rPr lang="fr-FR" sz="1200" b="1" u="none" strike="noStrike" dirty="0">
                          <a:solidFill>
                            <a:schemeClr val="tx1">
                              <a:lumMod val="75000"/>
                              <a:lumOff val="25000"/>
                            </a:schemeClr>
                          </a:solidFill>
                          <a:effectLst/>
                        </a:rPr>
                        <a:t>Résultats 2021</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1 390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1811612"/>
                  </a:ext>
                </a:extLst>
              </a:tr>
              <a:tr h="268003">
                <a:tc>
                  <a:txBody>
                    <a:bodyPr/>
                    <a:lstStyle/>
                    <a:p>
                      <a:pPr algn="ctr" fontAlgn="b"/>
                      <a:r>
                        <a:rPr lang="fr-FR" sz="1200" b="1" u="none" strike="noStrike" dirty="0">
                          <a:solidFill>
                            <a:schemeClr val="tx1">
                              <a:lumMod val="75000"/>
                              <a:lumOff val="25000"/>
                            </a:schemeClr>
                          </a:solidFill>
                          <a:effectLst/>
                        </a:rPr>
                        <a:t>Résultats 2020</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141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0" i="1" u="none" strike="noStrike" kern="1200" dirty="0">
                          <a:solidFill>
                            <a:schemeClr val="accent5">
                              <a:lumMod val="75000"/>
                            </a:schemeClr>
                          </a:solidFill>
                          <a:effectLst/>
                          <a:latin typeface="+mn-lt"/>
                          <a:ea typeface="+mn-ea"/>
                          <a:cs typeface="+mn-cs"/>
                        </a:rPr>
                        <a:t>1 453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846860"/>
                  </a:ext>
                </a:extLst>
              </a:tr>
              <a:tr h="268003">
                <a:tc>
                  <a:txBody>
                    <a:bodyPr/>
                    <a:lstStyle/>
                    <a:p>
                      <a:pPr algn="ctr" fontAlgn="b"/>
                      <a:r>
                        <a:rPr lang="fr-FR" sz="1200" b="1" u="none" strike="noStrike" kern="1200" dirty="0">
                          <a:solidFill>
                            <a:schemeClr val="tx1">
                              <a:lumMod val="75000"/>
                              <a:lumOff val="25000"/>
                            </a:schemeClr>
                          </a:solidFill>
                          <a:effectLst/>
                          <a:latin typeface="+mn-lt"/>
                          <a:ea typeface="+mn-ea"/>
                          <a:cs typeface="+mn-cs"/>
                        </a:rPr>
                        <a:t>Résultats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0" u="none" strike="noStrike" kern="1200" dirty="0">
                          <a:solidFill>
                            <a:schemeClr val="tx1">
                              <a:lumMod val="75000"/>
                              <a:lumOff val="25000"/>
                            </a:schemeClr>
                          </a:solidFill>
                          <a:effectLst/>
                          <a:latin typeface="+mn-lt"/>
                          <a:ea typeface="+mn-ea"/>
                          <a:cs typeface="+mn-cs"/>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0" u="none" strike="noStrike" kern="1200" dirty="0">
                          <a:solidFill>
                            <a:schemeClr val="tx1">
                              <a:lumMod val="75000"/>
                              <a:lumOff val="25000"/>
                            </a:schemeClr>
                          </a:solidFill>
                          <a:effectLst/>
                          <a:latin typeface="+mn-lt"/>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0" u="none" strike="noStrike" kern="1200" dirty="0">
                          <a:solidFill>
                            <a:schemeClr val="tx1">
                              <a:lumMod val="75000"/>
                              <a:lumOff val="25000"/>
                            </a:schemeClr>
                          </a:solidFill>
                          <a:effectLst/>
                          <a:latin typeface="+mn-lt"/>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1" u="none" strike="noStrike" kern="1200" dirty="0">
                          <a:solidFill>
                            <a:schemeClr val="tx1">
                              <a:lumMod val="75000"/>
                              <a:lumOff val="25000"/>
                            </a:schemeClr>
                          </a:solidFill>
                          <a:effectLst/>
                          <a:latin typeface="+mn-lt"/>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0" u="none" strike="noStrike" kern="1200" dirty="0">
                          <a:solidFill>
                            <a:schemeClr val="tx1">
                              <a:lumMod val="75000"/>
                              <a:lumOff val="25000"/>
                            </a:schemeClr>
                          </a:solidFill>
                          <a:effectLst/>
                          <a:latin typeface="+mn-lt"/>
                          <a:ea typeface="+mn-ea"/>
                          <a:cs typeface="+mn-cs"/>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0" u="none" strike="noStrike" kern="1200" dirty="0">
                          <a:solidFill>
                            <a:schemeClr val="tx1">
                              <a:lumMod val="75000"/>
                              <a:lumOff val="25000"/>
                            </a:schemeClr>
                          </a:solidFill>
                          <a:effectLst/>
                          <a:latin typeface="+mn-lt"/>
                          <a:ea typeface="+mn-ea"/>
                          <a:cs typeface="+mn-cs"/>
                        </a:rPr>
                        <a:t>161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1" u="none" strike="noStrike" kern="1200" dirty="0">
                          <a:solidFill>
                            <a:schemeClr val="tx1">
                              <a:lumMod val="75000"/>
                              <a:lumOff val="25000"/>
                            </a:schemeClr>
                          </a:solidFill>
                          <a:effectLst/>
                          <a:latin typeface="+mn-lt"/>
                          <a:ea typeface="+mn-ea"/>
                          <a:cs typeface="+mn-cs"/>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1" u="none" strike="noStrike" kern="1200" dirty="0">
                          <a:solidFill>
                            <a:schemeClr val="tx1">
                              <a:lumMod val="75000"/>
                              <a:lumOff val="25000"/>
                            </a:schemeClr>
                          </a:solidFill>
                          <a:effectLst/>
                          <a:latin typeface="+mn-lt"/>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1 000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206707"/>
                  </a:ext>
                </a:extLst>
              </a:tr>
            </a:tbl>
          </a:graphicData>
        </a:graphic>
      </p:graphicFrame>
      <p:graphicFrame>
        <p:nvGraphicFramePr>
          <p:cNvPr id="12" name="Espace réservé du contenu 3">
            <a:extLst>
              <a:ext uri="{FF2B5EF4-FFF2-40B4-BE49-F238E27FC236}">
                <a16:creationId xmlns:a16="http://schemas.microsoft.com/office/drawing/2014/main" id="{AC017FC6-174D-482B-9700-3270DDE43752}"/>
              </a:ext>
            </a:extLst>
          </p:cNvPr>
          <p:cNvGraphicFramePr>
            <a:graphicFrameLocks/>
          </p:cNvGraphicFramePr>
          <p:nvPr>
            <p:extLst>
              <p:ext uri="{D42A27DB-BD31-4B8C-83A1-F6EECF244321}">
                <p14:modId xmlns:p14="http://schemas.microsoft.com/office/powerpoint/2010/main" val="2644116460"/>
              </p:ext>
            </p:extLst>
          </p:nvPr>
        </p:nvGraphicFramePr>
        <p:xfrm>
          <a:off x="1500285" y="3608119"/>
          <a:ext cx="9191430" cy="2231968"/>
        </p:xfrm>
        <a:graphic>
          <a:graphicData uri="http://schemas.openxmlformats.org/drawingml/2006/table">
            <a:tbl>
              <a:tblPr firstRow="1" bandRow="1">
                <a:tableStyleId>{5FD0F851-EC5A-4D38-B0AD-8093EC10F338}</a:tableStyleId>
              </a:tblPr>
              <a:tblGrid>
                <a:gridCol w="1453994">
                  <a:extLst>
                    <a:ext uri="{9D8B030D-6E8A-4147-A177-3AD203B41FA5}">
                      <a16:colId xmlns:a16="http://schemas.microsoft.com/office/drawing/2014/main" val="4095920800"/>
                    </a:ext>
                  </a:extLst>
                </a:gridCol>
                <a:gridCol w="797145">
                  <a:extLst>
                    <a:ext uri="{9D8B030D-6E8A-4147-A177-3AD203B41FA5}">
                      <a16:colId xmlns:a16="http://schemas.microsoft.com/office/drawing/2014/main" val="3599076000"/>
                    </a:ext>
                  </a:extLst>
                </a:gridCol>
                <a:gridCol w="797145">
                  <a:extLst>
                    <a:ext uri="{9D8B030D-6E8A-4147-A177-3AD203B41FA5}">
                      <a16:colId xmlns:a16="http://schemas.microsoft.com/office/drawing/2014/main" val="810238788"/>
                    </a:ext>
                  </a:extLst>
                </a:gridCol>
                <a:gridCol w="797145">
                  <a:extLst>
                    <a:ext uri="{9D8B030D-6E8A-4147-A177-3AD203B41FA5}">
                      <a16:colId xmlns:a16="http://schemas.microsoft.com/office/drawing/2014/main" val="3469520135"/>
                    </a:ext>
                  </a:extLst>
                </a:gridCol>
                <a:gridCol w="797145">
                  <a:extLst>
                    <a:ext uri="{9D8B030D-6E8A-4147-A177-3AD203B41FA5}">
                      <a16:colId xmlns:a16="http://schemas.microsoft.com/office/drawing/2014/main" val="4042446114"/>
                    </a:ext>
                  </a:extLst>
                </a:gridCol>
                <a:gridCol w="797145">
                  <a:extLst>
                    <a:ext uri="{9D8B030D-6E8A-4147-A177-3AD203B41FA5}">
                      <a16:colId xmlns:a16="http://schemas.microsoft.com/office/drawing/2014/main" val="1124355464"/>
                    </a:ext>
                  </a:extLst>
                </a:gridCol>
                <a:gridCol w="797145">
                  <a:extLst>
                    <a:ext uri="{9D8B030D-6E8A-4147-A177-3AD203B41FA5}">
                      <a16:colId xmlns:a16="http://schemas.microsoft.com/office/drawing/2014/main" val="3112621852"/>
                    </a:ext>
                  </a:extLst>
                </a:gridCol>
                <a:gridCol w="1219345">
                  <a:extLst>
                    <a:ext uri="{9D8B030D-6E8A-4147-A177-3AD203B41FA5}">
                      <a16:colId xmlns:a16="http://schemas.microsoft.com/office/drawing/2014/main" val="1304663705"/>
                    </a:ext>
                  </a:extLst>
                </a:gridCol>
                <a:gridCol w="1219345">
                  <a:extLst>
                    <a:ext uri="{9D8B030D-6E8A-4147-A177-3AD203B41FA5}">
                      <a16:colId xmlns:a16="http://schemas.microsoft.com/office/drawing/2014/main" val="559748700"/>
                    </a:ext>
                  </a:extLst>
                </a:gridCol>
                <a:gridCol w="515876">
                  <a:extLst>
                    <a:ext uri="{9D8B030D-6E8A-4147-A177-3AD203B41FA5}">
                      <a16:colId xmlns:a16="http://schemas.microsoft.com/office/drawing/2014/main" val="1399631183"/>
                    </a:ext>
                  </a:extLst>
                </a:gridCol>
              </a:tblGrid>
              <a:tr h="558373">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u="none" strike="noStrike" cap="small" baseline="0" dirty="0">
                          <a:solidFill>
                            <a:schemeClr val="accent5">
                              <a:lumMod val="75000"/>
                            </a:schemeClr>
                          </a:solidFill>
                          <a:effectLst/>
                        </a:rPr>
                        <a:t>scénario 2</a:t>
                      </a:r>
                    </a:p>
                    <a:p>
                      <a:pPr algn="ctr" fontAlgn="ctr"/>
                      <a:r>
                        <a:rPr lang="fr-FR" sz="1100" b="1" u="none" strike="noStrike" kern="1200" dirty="0">
                          <a:solidFill>
                            <a:schemeClr val="accent5">
                              <a:lumMod val="75000"/>
                            </a:schemeClr>
                          </a:solidFill>
                          <a:effectLst/>
                          <a:latin typeface="+mn-lt"/>
                          <a:ea typeface="+mn-ea"/>
                          <a:cs typeface="+mn-cs"/>
                        </a:rPr>
                        <a:t>Apparition de symptômes</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ctr" latinLnBrk="0" hangingPunct="1"/>
                      <a:r>
                        <a:rPr lang="fr-FR" sz="1400" b="0" i="1" u="none" strike="noStrike" kern="1200" dirty="0">
                          <a:solidFill>
                            <a:schemeClr val="accent5">
                              <a:lumMod val="75000"/>
                            </a:schemeClr>
                          </a:solidFill>
                          <a:effectLst/>
                          <a:latin typeface="+mn-lt"/>
                          <a:ea typeface="+mn-ea"/>
                          <a:cs typeface="+mn-cs"/>
                        </a:rPr>
                        <a:t>n</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26808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2024</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274412"/>
                  </a:ext>
                </a:extLst>
              </a:tr>
              <a:tr h="26808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2023</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974375"/>
                  </a:ext>
                </a:extLst>
              </a:tr>
              <a:tr h="26808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2022</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604768"/>
                  </a:ext>
                </a:extLst>
              </a:tr>
              <a:tr h="268084">
                <a:tc>
                  <a:txBody>
                    <a:bodyPr/>
                    <a:lstStyle/>
                    <a:p>
                      <a:pPr algn="ctr" fontAlgn="b"/>
                      <a:r>
                        <a:rPr lang="fr-FR" sz="1200" b="1" u="none" strike="noStrike" dirty="0">
                          <a:solidFill>
                            <a:schemeClr val="tx1">
                              <a:lumMod val="75000"/>
                              <a:lumOff val="25000"/>
                            </a:schemeClr>
                          </a:solidFill>
                          <a:effectLst/>
                        </a:rPr>
                        <a:t>Résultats 2021</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1 237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065049"/>
                  </a:ext>
                </a:extLst>
              </a:tr>
              <a:tr h="268084">
                <a:tc>
                  <a:txBody>
                    <a:bodyPr/>
                    <a:lstStyle/>
                    <a:p>
                      <a:pPr algn="ctr" fontAlgn="b"/>
                      <a:r>
                        <a:rPr lang="fr-FR" sz="1200" b="1" u="none" strike="noStrike" dirty="0">
                          <a:solidFill>
                            <a:schemeClr val="tx1">
                              <a:lumMod val="75000"/>
                              <a:lumOff val="25000"/>
                            </a:schemeClr>
                          </a:solidFill>
                          <a:effectLst/>
                        </a:rPr>
                        <a:t>Résultats 2020</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u="none" strike="noStrike" kern="1200" dirty="0">
                          <a:solidFill>
                            <a:schemeClr val="tx1">
                              <a:lumMod val="75000"/>
                              <a:lumOff val="25000"/>
                            </a:schemeClr>
                          </a:solidFill>
                          <a:effectLst/>
                          <a:latin typeface="+mn-lt"/>
                          <a:ea typeface="+mn-ea"/>
                          <a:cs typeface="+mn-cs"/>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200" b="0" i="1" u="none" strike="noStrike" kern="1200" dirty="0">
                          <a:solidFill>
                            <a:schemeClr val="accent5">
                              <a:lumMod val="75000"/>
                            </a:schemeClr>
                          </a:solidFill>
                          <a:effectLst/>
                          <a:latin typeface="+mn-lt"/>
                          <a:ea typeface="+mn-ea"/>
                          <a:cs typeface="+mn-cs"/>
                        </a:rPr>
                        <a:t>1 384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489996"/>
                  </a:ext>
                </a:extLst>
              </a:tr>
              <a:tr h="268084">
                <a:tc>
                  <a:txBody>
                    <a:bodyPr/>
                    <a:lstStyle/>
                    <a:p>
                      <a:pPr algn="ctr" fontAlgn="b"/>
                      <a:r>
                        <a:rPr lang="fr-FR" sz="1200" b="1" i="0" u="none" strike="noStrike" dirty="0">
                          <a:solidFill>
                            <a:schemeClr val="tx1">
                              <a:lumMod val="75000"/>
                              <a:lumOff val="25000"/>
                            </a:schemeClr>
                          </a:solidFill>
                          <a:effectLst/>
                          <a:latin typeface="+mn-lt"/>
                        </a:rPr>
                        <a:t>Résultats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dirty="0">
                          <a:solidFill>
                            <a:schemeClr val="tx1">
                              <a:lumMod val="75000"/>
                              <a:lumOff val="25000"/>
                            </a:schemeClr>
                          </a:solidFill>
                          <a:effectLst/>
                        </a:rPr>
                        <a:t>27</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dirty="0">
                          <a:solidFill>
                            <a:schemeClr val="tx1">
                              <a:lumMod val="75000"/>
                              <a:lumOff val="25000"/>
                            </a:schemeClr>
                          </a:solidFill>
                          <a:effectLst/>
                        </a:rPr>
                        <a:t>1</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dirty="0">
                          <a:solidFill>
                            <a:schemeClr val="tx1">
                              <a:lumMod val="75000"/>
                              <a:lumOff val="25000"/>
                            </a:schemeClr>
                          </a:solidFill>
                          <a:effectLst/>
                        </a:rPr>
                        <a:t>3</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dirty="0">
                          <a:solidFill>
                            <a:schemeClr val="tx1">
                              <a:lumMod val="75000"/>
                              <a:lumOff val="25000"/>
                            </a:schemeClr>
                          </a:solidFill>
                          <a:effectLst/>
                        </a:rPr>
                        <a:t>10</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dirty="0">
                          <a:solidFill>
                            <a:schemeClr val="tx1">
                              <a:lumMod val="75000"/>
                              <a:lumOff val="25000"/>
                            </a:schemeClr>
                          </a:solidFill>
                          <a:effectLst/>
                        </a:rPr>
                        <a:t>30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dirty="0">
                          <a:solidFill>
                            <a:schemeClr val="tx1">
                              <a:lumMod val="75000"/>
                              <a:lumOff val="25000"/>
                            </a:schemeClr>
                          </a:solidFill>
                          <a:effectLst/>
                        </a:rPr>
                        <a:t>77</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dirty="0">
                          <a:solidFill>
                            <a:schemeClr val="tx1">
                              <a:lumMod val="75000"/>
                              <a:lumOff val="25000"/>
                            </a:schemeClr>
                          </a:solidFill>
                          <a:effectLst/>
                        </a:rPr>
                        <a:t>51%</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1" u="none" strike="noStrike" kern="1200" dirty="0">
                          <a:solidFill>
                            <a:schemeClr val="tx1">
                              <a:lumMod val="75000"/>
                              <a:lumOff val="25000"/>
                            </a:schemeClr>
                          </a:solidFill>
                          <a:effectLst/>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1 000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846860"/>
                  </a:ext>
                </a:extLst>
              </a:tr>
            </a:tbl>
          </a:graphicData>
        </a:graphic>
      </p:graphicFrame>
      <p:sp>
        <p:nvSpPr>
          <p:cNvPr id="3" name="Espace réservé du numéro de diapositive 2">
            <a:extLst>
              <a:ext uri="{FF2B5EF4-FFF2-40B4-BE49-F238E27FC236}">
                <a16:creationId xmlns:a16="http://schemas.microsoft.com/office/drawing/2014/main" id="{2F6055F0-9807-4F80-80B0-4D5661B99398}"/>
              </a:ext>
            </a:extLst>
          </p:cNvPr>
          <p:cNvSpPr>
            <a:spLocks noGrp="1"/>
          </p:cNvSpPr>
          <p:nvPr>
            <p:ph type="sldNum" sz="quarter" idx="12"/>
          </p:nvPr>
        </p:nvSpPr>
        <p:spPr/>
        <p:txBody>
          <a:bodyPr/>
          <a:lstStyle/>
          <a:p>
            <a:fld id="{F428713F-B67B-40CC-85DD-1D86B6204E19}" type="slidenum">
              <a:rPr lang="fr-FR" smtClean="0"/>
              <a:pPr/>
              <a:t>34</a:t>
            </a:fld>
            <a:endParaRPr lang="fr-FR" dirty="0"/>
          </a:p>
        </p:txBody>
      </p:sp>
    </p:spTree>
    <p:extLst>
      <p:ext uri="{BB962C8B-B14F-4D97-AF65-F5344CB8AC3E}">
        <p14:creationId xmlns:p14="http://schemas.microsoft.com/office/powerpoint/2010/main" val="3680252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518359" y="396672"/>
            <a:ext cx="9299408" cy="631371"/>
          </a:xfrm>
        </p:spPr>
        <p:txBody>
          <a:bodyPr>
            <a:noAutofit/>
          </a:bodyPr>
          <a:lstStyle/>
          <a:p>
            <a:r>
              <a:rPr lang="fr-FR" sz="2400" cap="small" dirty="0">
                <a:solidFill>
                  <a:schemeClr val="accent5"/>
                </a:solidFill>
              </a:rPr>
              <a:t>Annexe 2 : </a:t>
            </a:r>
            <a:r>
              <a:rPr lang="fr-FR" sz="2400" dirty="0"/>
              <a:t>Les délais en 2024 selon l’âge de l’ophtalmologiste </a:t>
            </a:r>
            <a:r>
              <a:rPr lang="fr-FR" sz="1600" dirty="0"/>
              <a:t>(enquête téléphonique)</a:t>
            </a:r>
            <a:endParaRPr lang="fr-FR" sz="2400" dirty="0"/>
          </a:p>
        </p:txBody>
      </p:sp>
      <p:sp>
        <p:nvSpPr>
          <p:cNvPr id="5" name="Espace réservé du contenu 2">
            <a:extLst>
              <a:ext uri="{FF2B5EF4-FFF2-40B4-BE49-F238E27FC236}">
                <a16:creationId xmlns:a16="http://schemas.microsoft.com/office/drawing/2014/main" id="{58556F3B-78F4-4C43-9161-7FE191477B7A}"/>
              </a:ext>
            </a:extLst>
          </p:cNvPr>
          <p:cNvSpPr txBox="1">
            <a:spLocks/>
          </p:cNvSpPr>
          <p:nvPr/>
        </p:nvSpPr>
        <p:spPr>
          <a:xfrm>
            <a:off x="3567466" y="5756460"/>
            <a:ext cx="5057063" cy="754883"/>
          </a:xfrm>
          <a:prstGeom prst="rect">
            <a:avLst/>
          </a:prstGeom>
          <a:solidFill>
            <a:schemeClr val="accent5">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1200" dirty="0"/>
              <a:t>Dans l’enquête téléphonique, l’âge de l’ophtalmologiste n’était connu que dans 72% des cas :</a:t>
            </a:r>
          </a:p>
          <a:p>
            <a:pPr indent="-254000">
              <a:lnSpc>
                <a:spcPct val="120000"/>
              </a:lnSpc>
              <a:spcBef>
                <a:spcPts val="0"/>
              </a:spcBef>
            </a:pPr>
            <a:r>
              <a:rPr lang="fr-FR" sz="1200" b="1" dirty="0">
                <a:solidFill>
                  <a:schemeClr val="accent2"/>
                </a:solidFill>
              </a:rPr>
              <a:t>36</a:t>
            </a:r>
            <a:r>
              <a:rPr lang="fr-FR" sz="1200" b="1" dirty="0"/>
              <a:t>% </a:t>
            </a:r>
            <a:r>
              <a:rPr lang="fr-FR" sz="1200" dirty="0"/>
              <a:t>avaient moins de 50 ans</a:t>
            </a:r>
          </a:p>
        </p:txBody>
      </p:sp>
      <p:graphicFrame>
        <p:nvGraphicFramePr>
          <p:cNvPr id="9" name="Espace réservé du contenu 3">
            <a:extLst>
              <a:ext uri="{FF2B5EF4-FFF2-40B4-BE49-F238E27FC236}">
                <a16:creationId xmlns:a16="http://schemas.microsoft.com/office/drawing/2014/main" id="{626E0518-090D-4CBA-B154-E10A6CB8F6BF}"/>
              </a:ext>
            </a:extLst>
          </p:cNvPr>
          <p:cNvGraphicFramePr>
            <a:graphicFrameLocks/>
          </p:cNvGraphicFramePr>
          <p:nvPr>
            <p:extLst>
              <p:ext uri="{D42A27DB-BD31-4B8C-83A1-F6EECF244321}">
                <p14:modId xmlns:p14="http://schemas.microsoft.com/office/powerpoint/2010/main" val="3957651463"/>
              </p:ext>
            </p:extLst>
          </p:nvPr>
        </p:nvGraphicFramePr>
        <p:xfrm>
          <a:off x="963564" y="1399543"/>
          <a:ext cx="10264869" cy="1884138"/>
        </p:xfrm>
        <a:graphic>
          <a:graphicData uri="http://schemas.openxmlformats.org/drawingml/2006/table">
            <a:tbl>
              <a:tblPr firstRow="1" firstCol="1">
                <a:tableStyleId>{5FD0F851-EC5A-4D38-B0AD-8093EC10F338}</a:tableStyleId>
              </a:tblPr>
              <a:tblGrid>
                <a:gridCol w="1608963">
                  <a:extLst>
                    <a:ext uri="{9D8B030D-6E8A-4147-A177-3AD203B41FA5}">
                      <a16:colId xmlns:a16="http://schemas.microsoft.com/office/drawing/2014/main" val="4095920800"/>
                    </a:ext>
                  </a:extLst>
                </a:gridCol>
                <a:gridCol w="922364">
                  <a:extLst>
                    <a:ext uri="{9D8B030D-6E8A-4147-A177-3AD203B41FA5}">
                      <a16:colId xmlns:a16="http://schemas.microsoft.com/office/drawing/2014/main" val="3599076000"/>
                    </a:ext>
                  </a:extLst>
                </a:gridCol>
                <a:gridCol w="922364">
                  <a:extLst>
                    <a:ext uri="{9D8B030D-6E8A-4147-A177-3AD203B41FA5}">
                      <a16:colId xmlns:a16="http://schemas.microsoft.com/office/drawing/2014/main" val="810238788"/>
                    </a:ext>
                  </a:extLst>
                </a:gridCol>
                <a:gridCol w="922364">
                  <a:extLst>
                    <a:ext uri="{9D8B030D-6E8A-4147-A177-3AD203B41FA5}">
                      <a16:colId xmlns:a16="http://schemas.microsoft.com/office/drawing/2014/main" val="3469520135"/>
                    </a:ext>
                  </a:extLst>
                </a:gridCol>
                <a:gridCol w="922364">
                  <a:extLst>
                    <a:ext uri="{9D8B030D-6E8A-4147-A177-3AD203B41FA5}">
                      <a16:colId xmlns:a16="http://schemas.microsoft.com/office/drawing/2014/main" val="4042446114"/>
                    </a:ext>
                  </a:extLst>
                </a:gridCol>
                <a:gridCol w="922364">
                  <a:extLst>
                    <a:ext uri="{9D8B030D-6E8A-4147-A177-3AD203B41FA5}">
                      <a16:colId xmlns:a16="http://schemas.microsoft.com/office/drawing/2014/main" val="1124355464"/>
                    </a:ext>
                  </a:extLst>
                </a:gridCol>
                <a:gridCol w="922364">
                  <a:extLst>
                    <a:ext uri="{9D8B030D-6E8A-4147-A177-3AD203B41FA5}">
                      <a16:colId xmlns:a16="http://schemas.microsoft.com/office/drawing/2014/main" val="3112621852"/>
                    </a:ext>
                  </a:extLst>
                </a:gridCol>
                <a:gridCol w="1289176">
                  <a:extLst>
                    <a:ext uri="{9D8B030D-6E8A-4147-A177-3AD203B41FA5}">
                      <a16:colId xmlns:a16="http://schemas.microsoft.com/office/drawing/2014/main" val="1304663705"/>
                    </a:ext>
                  </a:extLst>
                </a:gridCol>
                <a:gridCol w="1289176">
                  <a:extLst>
                    <a:ext uri="{9D8B030D-6E8A-4147-A177-3AD203B41FA5}">
                      <a16:colId xmlns:a16="http://schemas.microsoft.com/office/drawing/2014/main" val="2040737783"/>
                    </a:ext>
                  </a:extLst>
                </a:gridCol>
                <a:gridCol w="543370">
                  <a:extLst>
                    <a:ext uri="{9D8B030D-6E8A-4147-A177-3AD203B41FA5}">
                      <a16:colId xmlns:a16="http://schemas.microsoft.com/office/drawing/2014/main" val="1399631183"/>
                    </a:ext>
                  </a:extLst>
                </a:gridCol>
              </a:tblGrid>
              <a:tr h="907128">
                <a:tc>
                  <a:txBody>
                    <a:bodyPr/>
                    <a:lstStyle/>
                    <a:p>
                      <a:pPr algn="ctr" fontAlgn="ctr"/>
                      <a:r>
                        <a:rPr lang="fr-FR" sz="1800" b="1" u="none" strike="noStrike" cap="small" baseline="0" dirty="0">
                          <a:solidFill>
                            <a:schemeClr val="accent5">
                              <a:lumMod val="75000"/>
                            </a:schemeClr>
                          </a:solidFill>
                          <a:effectLst/>
                        </a:rPr>
                        <a:t>scénario 1</a:t>
                      </a:r>
                    </a:p>
                    <a:p>
                      <a:pPr algn="ctr" fontAlgn="ctr"/>
                      <a:r>
                        <a:rPr lang="fr-FR" sz="1100" b="1" u="none" strike="noStrike" dirty="0">
                          <a:solidFill>
                            <a:schemeClr val="accent5">
                              <a:lumMod val="75000"/>
                            </a:schemeClr>
                          </a:solidFill>
                          <a:effectLst/>
                        </a:rPr>
                        <a:t>Contrôle périodique</a:t>
                      </a:r>
                      <a:endParaRPr lang="fr-FR" sz="1100" b="1" u="none" strike="noStrike" dirty="0">
                        <a:solidFill>
                          <a:schemeClr val="accent5">
                            <a:lumMod val="75000"/>
                          </a:schemeClr>
                        </a:solidFill>
                        <a:effectLst/>
                        <a:latin typeface="+mn-lt"/>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latin typeface="+mn-lt"/>
                          <a:ea typeface="+mn-ea"/>
                          <a:cs typeface="+mn-cs"/>
                        </a:rPr>
                        <a:t>n</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488505">
                <a:tc>
                  <a:txBody>
                    <a:bodyPr/>
                    <a:lstStyle/>
                    <a:p>
                      <a:pPr algn="ctr" fontAlgn="b"/>
                      <a:r>
                        <a:rPr lang="fr-FR" sz="1200" u="none" strike="noStrike" dirty="0">
                          <a:solidFill>
                            <a:schemeClr val="tx1">
                              <a:lumMod val="75000"/>
                              <a:lumOff val="25000"/>
                            </a:schemeClr>
                          </a:solidFill>
                          <a:effectLst/>
                        </a:rPr>
                        <a:t>Moins de 50 ans</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1" u="none" strike="noStrike" kern="1200" dirty="0">
                          <a:solidFill>
                            <a:schemeClr val="accent5">
                              <a:lumMod val="75000"/>
                            </a:schemeClr>
                          </a:solidFill>
                          <a:effectLst/>
                          <a:latin typeface="+mn-lt"/>
                          <a:ea typeface="+mn-ea"/>
                          <a:cs typeface="+mn-cs"/>
                        </a:rPr>
                        <a:t>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065049"/>
                  </a:ext>
                </a:extLst>
              </a:tr>
              <a:tr h="488505">
                <a:tc>
                  <a:txBody>
                    <a:bodyPr/>
                    <a:lstStyle/>
                    <a:p>
                      <a:pPr algn="ctr" fontAlgn="b"/>
                      <a:r>
                        <a:rPr lang="fr-FR" sz="1200" u="none" strike="noStrike" dirty="0">
                          <a:solidFill>
                            <a:schemeClr val="tx1">
                              <a:lumMod val="75000"/>
                              <a:lumOff val="25000"/>
                            </a:schemeClr>
                          </a:solidFill>
                          <a:effectLst/>
                        </a:rPr>
                        <a:t>50 ans et plus</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1" u="none" strike="noStrike" kern="1200" dirty="0">
                          <a:solidFill>
                            <a:schemeClr val="accent5">
                              <a:lumMod val="75000"/>
                            </a:schemeClr>
                          </a:solidFill>
                          <a:effectLst/>
                          <a:latin typeface="+mn-lt"/>
                          <a:ea typeface="+mn-ea"/>
                          <a:cs typeface="+mn-cs"/>
                        </a:rPr>
                        <a:t>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846860"/>
                  </a:ext>
                </a:extLst>
              </a:tr>
            </a:tbl>
          </a:graphicData>
        </a:graphic>
      </p:graphicFrame>
      <p:graphicFrame>
        <p:nvGraphicFramePr>
          <p:cNvPr id="11" name="Espace réservé du contenu 3">
            <a:extLst>
              <a:ext uri="{FF2B5EF4-FFF2-40B4-BE49-F238E27FC236}">
                <a16:creationId xmlns:a16="http://schemas.microsoft.com/office/drawing/2014/main" id="{722D1B98-C9DB-4BCA-9CDA-C531D98D01FA}"/>
              </a:ext>
            </a:extLst>
          </p:cNvPr>
          <p:cNvGraphicFramePr>
            <a:graphicFrameLocks/>
          </p:cNvGraphicFramePr>
          <p:nvPr>
            <p:extLst>
              <p:ext uri="{D42A27DB-BD31-4B8C-83A1-F6EECF244321}">
                <p14:modId xmlns:p14="http://schemas.microsoft.com/office/powerpoint/2010/main" val="1826020185"/>
              </p:ext>
            </p:extLst>
          </p:nvPr>
        </p:nvGraphicFramePr>
        <p:xfrm>
          <a:off x="963564" y="3574319"/>
          <a:ext cx="10264869" cy="1884138"/>
        </p:xfrm>
        <a:graphic>
          <a:graphicData uri="http://schemas.openxmlformats.org/drawingml/2006/table">
            <a:tbl>
              <a:tblPr firstRow="1" firstCol="1">
                <a:tableStyleId>{5FD0F851-EC5A-4D38-B0AD-8093EC10F338}</a:tableStyleId>
              </a:tblPr>
              <a:tblGrid>
                <a:gridCol w="1608963">
                  <a:extLst>
                    <a:ext uri="{9D8B030D-6E8A-4147-A177-3AD203B41FA5}">
                      <a16:colId xmlns:a16="http://schemas.microsoft.com/office/drawing/2014/main" val="4095920800"/>
                    </a:ext>
                  </a:extLst>
                </a:gridCol>
                <a:gridCol w="922364">
                  <a:extLst>
                    <a:ext uri="{9D8B030D-6E8A-4147-A177-3AD203B41FA5}">
                      <a16:colId xmlns:a16="http://schemas.microsoft.com/office/drawing/2014/main" val="3599076000"/>
                    </a:ext>
                  </a:extLst>
                </a:gridCol>
                <a:gridCol w="922364">
                  <a:extLst>
                    <a:ext uri="{9D8B030D-6E8A-4147-A177-3AD203B41FA5}">
                      <a16:colId xmlns:a16="http://schemas.microsoft.com/office/drawing/2014/main" val="810238788"/>
                    </a:ext>
                  </a:extLst>
                </a:gridCol>
                <a:gridCol w="922364">
                  <a:extLst>
                    <a:ext uri="{9D8B030D-6E8A-4147-A177-3AD203B41FA5}">
                      <a16:colId xmlns:a16="http://schemas.microsoft.com/office/drawing/2014/main" val="3469520135"/>
                    </a:ext>
                  </a:extLst>
                </a:gridCol>
                <a:gridCol w="922364">
                  <a:extLst>
                    <a:ext uri="{9D8B030D-6E8A-4147-A177-3AD203B41FA5}">
                      <a16:colId xmlns:a16="http://schemas.microsoft.com/office/drawing/2014/main" val="4042446114"/>
                    </a:ext>
                  </a:extLst>
                </a:gridCol>
                <a:gridCol w="922364">
                  <a:extLst>
                    <a:ext uri="{9D8B030D-6E8A-4147-A177-3AD203B41FA5}">
                      <a16:colId xmlns:a16="http://schemas.microsoft.com/office/drawing/2014/main" val="1124355464"/>
                    </a:ext>
                  </a:extLst>
                </a:gridCol>
                <a:gridCol w="922364">
                  <a:extLst>
                    <a:ext uri="{9D8B030D-6E8A-4147-A177-3AD203B41FA5}">
                      <a16:colId xmlns:a16="http://schemas.microsoft.com/office/drawing/2014/main" val="3112621852"/>
                    </a:ext>
                  </a:extLst>
                </a:gridCol>
                <a:gridCol w="1289176">
                  <a:extLst>
                    <a:ext uri="{9D8B030D-6E8A-4147-A177-3AD203B41FA5}">
                      <a16:colId xmlns:a16="http://schemas.microsoft.com/office/drawing/2014/main" val="1304663705"/>
                    </a:ext>
                  </a:extLst>
                </a:gridCol>
                <a:gridCol w="1289176">
                  <a:extLst>
                    <a:ext uri="{9D8B030D-6E8A-4147-A177-3AD203B41FA5}">
                      <a16:colId xmlns:a16="http://schemas.microsoft.com/office/drawing/2014/main" val="2040737783"/>
                    </a:ext>
                  </a:extLst>
                </a:gridCol>
                <a:gridCol w="543370">
                  <a:extLst>
                    <a:ext uri="{9D8B030D-6E8A-4147-A177-3AD203B41FA5}">
                      <a16:colId xmlns:a16="http://schemas.microsoft.com/office/drawing/2014/main" val="1399631183"/>
                    </a:ext>
                  </a:extLst>
                </a:gridCol>
              </a:tblGrid>
              <a:tr h="907128">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u="none" strike="noStrike" cap="small" baseline="0" dirty="0">
                          <a:solidFill>
                            <a:schemeClr val="accent5">
                              <a:lumMod val="75000"/>
                            </a:schemeClr>
                          </a:solidFill>
                          <a:effectLst/>
                        </a:rPr>
                        <a:t>scénario 2</a:t>
                      </a:r>
                    </a:p>
                    <a:p>
                      <a:pPr algn="ctr" fontAlgn="ctr"/>
                      <a:r>
                        <a:rPr lang="fr-FR" sz="1100" b="1" u="none" strike="noStrike" kern="1200" dirty="0">
                          <a:solidFill>
                            <a:schemeClr val="accent5">
                              <a:lumMod val="75000"/>
                            </a:schemeClr>
                          </a:solidFill>
                          <a:effectLst/>
                          <a:latin typeface="+mn-lt"/>
                          <a:ea typeface="+mn-ea"/>
                          <a:cs typeface="+mn-cs"/>
                        </a:rPr>
                        <a:t>Apparition de symptômes</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latin typeface="+mn-lt"/>
                          <a:ea typeface="+mn-ea"/>
                          <a:cs typeface="+mn-cs"/>
                        </a:rPr>
                        <a:t>n</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488505">
                <a:tc>
                  <a:txBody>
                    <a:bodyPr/>
                    <a:lstStyle/>
                    <a:p>
                      <a:pPr algn="ctr" fontAlgn="b"/>
                      <a:r>
                        <a:rPr lang="fr-FR" sz="1200" u="none" strike="noStrike" dirty="0">
                          <a:solidFill>
                            <a:schemeClr val="tx1">
                              <a:lumMod val="75000"/>
                              <a:lumOff val="25000"/>
                            </a:schemeClr>
                          </a:solidFill>
                          <a:effectLst/>
                        </a:rPr>
                        <a:t>Moins de 50 ans</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a:solidFill>
                            <a:schemeClr val="tx1">
                              <a:lumMod val="75000"/>
                              <a:lumOff val="25000"/>
                            </a:schemeClr>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1" u="none" strike="noStrike" kern="1200" dirty="0">
                          <a:solidFill>
                            <a:schemeClr val="accent5">
                              <a:lumMod val="75000"/>
                            </a:schemeClr>
                          </a:solidFill>
                          <a:effectLst/>
                          <a:latin typeface="+mn-lt"/>
                          <a:ea typeface="+mn-ea"/>
                          <a:cs typeface="+mn-cs"/>
                        </a:rPr>
                        <a:t>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065049"/>
                  </a:ext>
                </a:extLst>
              </a:tr>
              <a:tr h="488505">
                <a:tc>
                  <a:txBody>
                    <a:bodyPr/>
                    <a:lstStyle/>
                    <a:p>
                      <a:pPr algn="ctr" fontAlgn="b"/>
                      <a:r>
                        <a:rPr lang="fr-FR" sz="1200" u="none" strike="noStrike" dirty="0">
                          <a:solidFill>
                            <a:schemeClr val="tx1">
                              <a:lumMod val="75000"/>
                              <a:lumOff val="25000"/>
                            </a:schemeClr>
                          </a:solidFill>
                          <a:effectLst/>
                        </a:rPr>
                        <a:t>50 ans et plus</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1" u="none" strike="noStrike" kern="1200" dirty="0">
                          <a:solidFill>
                            <a:schemeClr val="accent5">
                              <a:lumMod val="75000"/>
                            </a:schemeClr>
                          </a:solidFill>
                          <a:effectLst/>
                          <a:latin typeface="+mn-lt"/>
                          <a:ea typeface="+mn-ea"/>
                          <a:cs typeface="+mn-cs"/>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846860"/>
                  </a:ext>
                </a:extLst>
              </a:tr>
            </a:tbl>
          </a:graphicData>
        </a:graphic>
      </p:graphicFrame>
      <p:sp>
        <p:nvSpPr>
          <p:cNvPr id="3" name="Espace réservé du numéro de diapositive 2">
            <a:extLst>
              <a:ext uri="{FF2B5EF4-FFF2-40B4-BE49-F238E27FC236}">
                <a16:creationId xmlns:a16="http://schemas.microsoft.com/office/drawing/2014/main" id="{6136DA61-6049-4AD6-B9C6-4E791F5E83DC}"/>
              </a:ext>
            </a:extLst>
          </p:cNvPr>
          <p:cNvSpPr>
            <a:spLocks noGrp="1"/>
          </p:cNvSpPr>
          <p:nvPr>
            <p:ph type="sldNum" sz="quarter" idx="12"/>
          </p:nvPr>
        </p:nvSpPr>
        <p:spPr/>
        <p:txBody>
          <a:bodyPr/>
          <a:lstStyle/>
          <a:p>
            <a:fld id="{F428713F-B67B-40CC-85DD-1D86B6204E19}" type="slidenum">
              <a:rPr lang="fr-FR" smtClean="0"/>
              <a:pPr/>
              <a:t>35</a:t>
            </a:fld>
            <a:endParaRPr lang="fr-FR" dirty="0"/>
          </a:p>
        </p:txBody>
      </p:sp>
    </p:spTree>
    <p:extLst>
      <p:ext uri="{BB962C8B-B14F-4D97-AF65-F5344CB8AC3E}">
        <p14:creationId xmlns:p14="http://schemas.microsoft.com/office/powerpoint/2010/main" val="3574355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518361" y="411978"/>
            <a:ext cx="9262245" cy="993075"/>
          </a:xfrm>
        </p:spPr>
        <p:txBody>
          <a:bodyPr>
            <a:normAutofit/>
          </a:bodyPr>
          <a:lstStyle/>
          <a:p>
            <a:r>
              <a:rPr lang="fr-FR" sz="2400" cap="small" dirty="0">
                <a:solidFill>
                  <a:schemeClr val="accent5"/>
                </a:solidFill>
              </a:rPr>
              <a:t>Annexe 3 : </a:t>
            </a:r>
            <a:r>
              <a:rPr lang="fr-FR" sz="2400" dirty="0"/>
              <a:t>Les délais en 2024 selon que l’ophtalmologiste exerce en secteur 1 ou 2 </a:t>
            </a:r>
            <a:r>
              <a:rPr lang="fr-FR" sz="1600" dirty="0"/>
              <a:t>(enquête téléphonique)</a:t>
            </a:r>
            <a:endParaRPr lang="fr-FR" sz="2400" dirty="0"/>
          </a:p>
        </p:txBody>
      </p:sp>
      <p:graphicFrame>
        <p:nvGraphicFramePr>
          <p:cNvPr id="7" name="Espace réservé du contenu 3">
            <a:extLst>
              <a:ext uri="{FF2B5EF4-FFF2-40B4-BE49-F238E27FC236}">
                <a16:creationId xmlns:a16="http://schemas.microsoft.com/office/drawing/2014/main" id="{42870998-50F6-4B90-AAC4-EFDD2899D624}"/>
              </a:ext>
            </a:extLst>
          </p:cNvPr>
          <p:cNvGraphicFramePr>
            <a:graphicFrameLocks/>
          </p:cNvGraphicFramePr>
          <p:nvPr>
            <p:extLst>
              <p:ext uri="{D42A27DB-BD31-4B8C-83A1-F6EECF244321}">
                <p14:modId xmlns:p14="http://schemas.microsoft.com/office/powerpoint/2010/main" val="2380122191"/>
              </p:ext>
            </p:extLst>
          </p:nvPr>
        </p:nvGraphicFramePr>
        <p:xfrm>
          <a:off x="1058351" y="1651187"/>
          <a:ext cx="10075298" cy="1884138"/>
        </p:xfrm>
        <a:graphic>
          <a:graphicData uri="http://schemas.openxmlformats.org/drawingml/2006/table">
            <a:tbl>
              <a:tblPr firstRow="1" firstCol="1">
                <a:tableStyleId>{5FD0F851-EC5A-4D38-B0AD-8093EC10F338}</a:tableStyleId>
              </a:tblPr>
              <a:tblGrid>
                <a:gridCol w="1579249">
                  <a:extLst>
                    <a:ext uri="{9D8B030D-6E8A-4147-A177-3AD203B41FA5}">
                      <a16:colId xmlns:a16="http://schemas.microsoft.com/office/drawing/2014/main" val="4095920800"/>
                    </a:ext>
                  </a:extLst>
                </a:gridCol>
                <a:gridCol w="905330">
                  <a:extLst>
                    <a:ext uri="{9D8B030D-6E8A-4147-A177-3AD203B41FA5}">
                      <a16:colId xmlns:a16="http://schemas.microsoft.com/office/drawing/2014/main" val="3599076000"/>
                    </a:ext>
                  </a:extLst>
                </a:gridCol>
                <a:gridCol w="905330">
                  <a:extLst>
                    <a:ext uri="{9D8B030D-6E8A-4147-A177-3AD203B41FA5}">
                      <a16:colId xmlns:a16="http://schemas.microsoft.com/office/drawing/2014/main" val="810238788"/>
                    </a:ext>
                  </a:extLst>
                </a:gridCol>
                <a:gridCol w="905330">
                  <a:extLst>
                    <a:ext uri="{9D8B030D-6E8A-4147-A177-3AD203B41FA5}">
                      <a16:colId xmlns:a16="http://schemas.microsoft.com/office/drawing/2014/main" val="3469520135"/>
                    </a:ext>
                  </a:extLst>
                </a:gridCol>
                <a:gridCol w="905330">
                  <a:extLst>
                    <a:ext uri="{9D8B030D-6E8A-4147-A177-3AD203B41FA5}">
                      <a16:colId xmlns:a16="http://schemas.microsoft.com/office/drawing/2014/main" val="4042446114"/>
                    </a:ext>
                  </a:extLst>
                </a:gridCol>
                <a:gridCol w="905330">
                  <a:extLst>
                    <a:ext uri="{9D8B030D-6E8A-4147-A177-3AD203B41FA5}">
                      <a16:colId xmlns:a16="http://schemas.microsoft.com/office/drawing/2014/main" val="1124355464"/>
                    </a:ext>
                  </a:extLst>
                </a:gridCol>
                <a:gridCol w="905330">
                  <a:extLst>
                    <a:ext uri="{9D8B030D-6E8A-4147-A177-3AD203B41FA5}">
                      <a16:colId xmlns:a16="http://schemas.microsoft.com/office/drawing/2014/main" val="3112621852"/>
                    </a:ext>
                  </a:extLst>
                </a:gridCol>
                <a:gridCol w="1265367">
                  <a:extLst>
                    <a:ext uri="{9D8B030D-6E8A-4147-A177-3AD203B41FA5}">
                      <a16:colId xmlns:a16="http://schemas.microsoft.com/office/drawing/2014/main" val="1304663705"/>
                    </a:ext>
                  </a:extLst>
                </a:gridCol>
                <a:gridCol w="1265367">
                  <a:extLst>
                    <a:ext uri="{9D8B030D-6E8A-4147-A177-3AD203B41FA5}">
                      <a16:colId xmlns:a16="http://schemas.microsoft.com/office/drawing/2014/main" val="2040737783"/>
                    </a:ext>
                  </a:extLst>
                </a:gridCol>
                <a:gridCol w="533335">
                  <a:extLst>
                    <a:ext uri="{9D8B030D-6E8A-4147-A177-3AD203B41FA5}">
                      <a16:colId xmlns:a16="http://schemas.microsoft.com/office/drawing/2014/main" val="1399631183"/>
                    </a:ext>
                  </a:extLst>
                </a:gridCol>
              </a:tblGrid>
              <a:tr h="907128">
                <a:tc>
                  <a:txBody>
                    <a:bodyPr/>
                    <a:lstStyle/>
                    <a:p>
                      <a:pPr algn="ctr" fontAlgn="ctr"/>
                      <a:r>
                        <a:rPr lang="fr-FR" sz="1800" b="1" u="none" strike="noStrike" cap="small" baseline="0" dirty="0">
                          <a:solidFill>
                            <a:schemeClr val="accent5">
                              <a:lumMod val="75000"/>
                            </a:schemeClr>
                          </a:solidFill>
                          <a:effectLst/>
                        </a:rPr>
                        <a:t>scénario 1</a:t>
                      </a:r>
                    </a:p>
                    <a:p>
                      <a:pPr algn="ctr" fontAlgn="ctr"/>
                      <a:r>
                        <a:rPr lang="fr-FR" sz="1100" b="1" u="none" strike="noStrike" dirty="0">
                          <a:solidFill>
                            <a:schemeClr val="accent5">
                              <a:lumMod val="75000"/>
                            </a:schemeClr>
                          </a:solidFill>
                          <a:effectLst/>
                        </a:rPr>
                        <a:t>Contrôle périodique</a:t>
                      </a:r>
                      <a:endParaRPr lang="fr-FR" sz="1100" b="1" u="none" strike="noStrike" dirty="0">
                        <a:solidFill>
                          <a:schemeClr val="accent5">
                            <a:lumMod val="75000"/>
                          </a:schemeClr>
                        </a:solidFill>
                        <a:effectLst/>
                        <a:latin typeface="+mn-lt"/>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488505">
                <a:tc>
                  <a:txBody>
                    <a:bodyPr/>
                    <a:lstStyle/>
                    <a:p>
                      <a:pPr algn="ctr" fontAlgn="b"/>
                      <a:r>
                        <a:rPr lang="fr-FR" sz="1400" u="none" strike="noStrike" dirty="0">
                          <a:solidFill>
                            <a:schemeClr val="tx1">
                              <a:lumMod val="75000"/>
                              <a:lumOff val="25000"/>
                            </a:schemeClr>
                          </a:solidFill>
                          <a:effectLst/>
                        </a:rPr>
                        <a:t>Secteur 1</a:t>
                      </a:r>
                      <a:endParaRPr lang="fr-FR" sz="14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82.75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a:solidFill>
                            <a:srgbClr val="000000"/>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1" u="none" strike="noStrike" kern="1200" dirty="0">
                          <a:solidFill>
                            <a:schemeClr val="accent5">
                              <a:lumMod val="75000"/>
                            </a:schemeClr>
                          </a:solidFill>
                          <a:effectLst/>
                          <a:latin typeface="+mn-lt"/>
                          <a:ea typeface="+mn-ea"/>
                          <a:cs typeface="+mn-cs"/>
                        </a:rPr>
                        <a:t>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065049"/>
                  </a:ext>
                </a:extLst>
              </a:tr>
              <a:tr h="488505">
                <a:tc>
                  <a:txBody>
                    <a:bodyPr/>
                    <a:lstStyle/>
                    <a:p>
                      <a:pPr algn="ctr" fontAlgn="b"/>
                      <a:r>
                        <a:rPr lang="fr-FR" sz="1400" u="none" strike="noStrike" dirty="0">
                          <a:solidFill>
                            <a:schemeClr val="tx1">
                              <a:lumMod val="75000"/>
                              <a:lumOff val="25000"/>
                            </a:schemeClr>
                          </a:solidFill>
                          <a:effectLst/>
                        </a:rPr>
                        <a:t>Secteur 2</a:t>
                      </a:r>
                      <a:endParaRPr lang="fr-FR" sz="14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1" u="none" strike="noStrike" kern="1200" dirty="0">
                          <a:solidFill>
                            <a:schemeClr val="accent5">
                              <a:lumMod val="75000"/>
                            </a:schemeClr>
                          </a:solidFill>
                          <a:effectLst/>
                          <a:latin typeface="+mn-lt"/>
                          <a:ea typeface="+mn-ea"/>
                          <a:cs typeface="+mn-cs"/>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846860"/>
                  </a:ext>
                </a:extLst>
              </a:tr>
            </a:tbl>
          </a:graphicData>
        </a:graphic>
      </p:graphicFrame>
      <p:graphicFrame>
        <p:nvGraphicFramePr>
          <p:cNvPr id="10" name="Espace réservé du contenu 3">
            <a:extLst>
              <a:ext uri="{FF2B5EF4-FFF2-40B4-BE49-F238E27FC236}">
                <a16:creationId xmlns:a16="http://schemas.microsoft.com/office/drawing/2014/main" id="{868A35FE-8FE2-40F9-8D85-FC38E3A04EBD}"/>
              </a:ext>
            </a:extLst>
          </p:cNvPr>
          <p:cNvGraphicFramePr>
            <a:graphicFrameLocks/>
          </p:cNvGraphicFramePr>
          <p:nvPr>
            <p:extLst>
              <p:ext uri="{D42A27DB-BD31-4B8C-83A1-F6EECF244321}">
                <p14:modId xmlns:p14="http://schemas.microsoft.com/office/powerpoint/2010/main" val="2059231186"/>
              </p:ext>
            </p:extLst>
          </p:nvPr>
        </p:nvGraphicFramePr>
        <p:xfrm>
          <a:off x="1058351" y="3955601"/>
          <a:ext cx="10075298" cy="1884138"/>
        </p:xfrm>
        <a:graphic>
          <a:graphicData uri="http://schemas.openxmlformats.org/drawingml/2006/table">
            <a:tbl>
              <a:tblPr firstRow="1" firstCol="1">
                <a:tableStyleId>{5FD0F851-EC5A-4D38-B0AD-8093EC10F338}</a:tableStyleId>
              </a:tblPr>
              <a:tblGrid>
                <a:gridCol w="1579249">
                  <a:extLst>
                    <a:ext uri="{9D8B030D-6E8A-4147-A177-3AD203B41FA5}">
                      <a16:colId xmlns:a16="http://schemas.microsoft.com/office/drawing/2014/main" val="4095920800"/>
                    </a:ext>
                  </a:extLst>
                </a:gridCol>
                <a:gridCol w="905330">
                  <a:extLst>
                    <a:ext uri="{9D8B030D-6E8A-4147-A177-3AD203B41FA5}">
                      <a16:colId xmlns:a16="http://schemas.microsoft.com/office/drawing/2014/main" val="3599076000"/>
                    </a:ext>
                  </a:extLst>
                </a:gridCol>
                <a:gridCol w="905330">
                  <a:extLst>
                    <a:ext uri="{9D8B030D-6E8A-4147-A177-3AD203B41FA5}">
                      <a16:colId xmlns:a16="http://schemas.microsoft.com/office/drawing/2014/main" val="810238788"/>
                    </a:ext>
                  </a:extLst>
                </a:gridCol>
                <a:gridCol w="905330">
                  <a:extLst>
                    <a:ext uri="{9D8B030D-6E8A-4147-A177-3AD203B41FA5}">
                      <a16:colId xmlns:a16="http://schemas.microsoft.com/office/drawing/2014/main" val="3469520135"/>
                    </a:ext>
                  </a:extLst>
                </a:gridCol>
                <a:gridCol w="905330">
                  <a:extLst>
                    <a:ext uri="{9D8B030D-6E8A-4147-A177-3AD203B41FA5}">
                      <a16:colId xmlns:a16="http://schemas.microsoft.com/office/drawing/2014/main" val="4042446114"/>
                    </a:ext>
                  </a:extLst>
                </a:gridCol>
                <a:gridCol w="905330">
                  <a:extLst>
                    <a:ext uri="{9D8B030D-6E8A-4147-A177-3AD203B41FA5}">
                      <a16:colId xmlns:a16="http://schemas.microsoft.com/office/drawing/2014/main" val="1124355464"/>
                    </a:ext>
                  </a:extLst>
                </a:gridCol>
                <a:gridCol w="905330">
                  <a:extLst>
                    <a:ext uri="{9D8B030D-6E8A-4147-A177-3AD203B41FA5}">
                      <a16:colId xmlns:a16="http://schemas.microsoft.com/office/drawing/2014/main" val="3112621852"/>
                    </a:ext>
                  </a:extLst>
                </a:gridCol>
                <a:gridCol w="1265367">
                  <a:extLst>
                    <a:ext uri="{9D8B030D-6E8A-4147-A177-3AD203B41FA5}">
                      <a16:colId xmlns:a16="http://schemas.microsoft.com/office/drawing/2014/main" val="1304663705"/>
                    </a:ext>
                  </a:extLst>
                </a:gridCol>
                <a:gridCol w="1265367">
                  <a:extLst>
                    <a:ext uri="{9D8B030D-6E8A-4147-A177-3AD203B41FA5}">
                      <a16:colId xmlns:a16="http://schemas.microsoft.com/office/drawing/2014/main" val="2040737783"/>
                    </a:ext>
                  </a:extLst>
                </a:gridCol>
                <a:gridCol w="533335">
                  <a:extLst>
                    <a:ext uri="{9D8B030D-6E8A-4147-A177-3AD203B41FA5}">
                      <a16:colId xmlns:a16="http://schemas.microsoft.com/office/drawing/2014/main" val="1399631183"/>
                    </a:ext>
                  </a:extLst>
                </a:gridCol>
              </a:tblGrid>
              <a:tr h="907128">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u="none" strike="noStrike" cap="small" baseline="0" dirty="0">
                          <a:solidFill>
                            <a:schemeClr val="accent5">
                              <a:lumMod val="75000"/>
                            </a:schemeClr>
                          </a:solidFill>
                          <a:effectLst/>
                        </a:rPr>
                        <a:t>scénario 2</a:t>
                      </a:r>
                    </a:p>
                    <a:p>
                      <a:pPr algn="ctr" fontAlgn="ctr"/>
                      <a:r>
                        <a:rPr lang="fr-FR" sz="1100" b="1" u="none" strike="noStrike" kern="1200" dirty="0">
                          <a:solidFill>
                            <a:schemeClr val="accent5">
                              <a:lumMod val="75000"/>
                            </a:schemeClr>
                          </a:solidFill>
                          <a:effectLst/>
                          <a:latin typeface="+mn-lt"/>
                          <a:ea typeface="+mn-ea"/>
                          <a:cs typeface="+mn-cs"/>
                        </a:rPr>
                        <a:t>Apparition de symptômes</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488505">
                <a:tc>
                  <a:txBody>
                    <a:bodyPr/>
                    <a:lstStyle/>
                    <a:p>
                      <a:pPr algn="ctr" fontAlgn="b"/>
                      <a:r>
                        <a:rPr lang="fr-FR" sz="1400" u="none" strike="noStrike" dirty="0">
                          <a:solidFill>
                            <a:schemeClr val="tx1">
                              <a:lumMod val="75000"/>
                              <a:lumOff val="25000"/>
                            </a:schemeClr>
                          </a:solidFill>
                          <a:effectLst/>
                        </a:rPr>
                        <a:t>Secteur 1</a:t>
                      </a:r>
                      <a:endParaRPr lang="fr-FR" sz="14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1" u="none" strike="noStrike" kern="1200" dirty="0">
                          <a:solidFill>
                            <a:schemeClr val="accent5">
                              <a:lumMod val="75000"/>
                            </a:schemeClr>
                          </a:solidFill>
                          <a:effectLst/>
                          <a:latin typeface="+mn-lt"/>
                          <a:ea typeface="+mn-ea"/>
                          <a:cs typeface="+mn-cs"/>
                        </a:rPr>
                        <a:t>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065049"/>
                  </a:ext>
                </a:extLst>
              </a:tr>
              <a:tr h="488505">
                <a:tc>
                  <a:txBody>
                    <a:bodyPr/>
                    <a:lstStyle/>
                    <a:p>
                      <a:pPr algn="ctr" fontAlgn="b"/>
                      <a:r>
                        <a:rPr lang="fr-FR" sz="1400" u="none" strike="noStrike" dirty="0">
                          <a:solidFill>
                            <a:schemeClr val="tx1">
                              <a:lumMod val="75000"/>
                              <a:lumOff val="25000"/>
                            </a:schemeClr>
                          </a:solidFill>
                          <a:effectLst/>
                        </a:rPr>
                        <a:t>Secteur 2</a:t>
                      </a:r>
                      <a:endParaRPr lang="fr-FR" sz="14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a:solidFill>
                            <a:srgbClr val="000000"/>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u="none" strike="noStrike" kern="1200" dirty="0">
                          <a:solidFill>
                            <a:srgbClr val="000000"/>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1" u="none" strike="noStrike" kern="1200" dirty="0">
                          <a:solidFill>
                            <a:srgbClr val="000000"/>
                          </a:solidFill>
                          <a:effectLst/>
                          <a:latin typeface="+mn-lt"/>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1" u="none" strike="noStrike" kern="1200" dirty="0">
                          <a:solidFill>
                            <a:schemeClr val="accent5">
                              <a:lumMod val="75000"/>
                            </a:schemeClr>
                          </a:solidFill>
                          <a:effectLst/>
                          <a:latin typeface="+mn-lt"/>
                          <a:ea typeface="+mn-ea"/>
                          <a:cs typeface="+mn-cs"/>
                        </a:rPr>
                        <a:t>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846860"/>
                  </a:ext>
                </a:extLst>
              </a:tr>
            </a:tbl>
          </a:graphicData>
        </a:graphic>
      </p:graphicFrame>
      <p:sp>
        <p:nvSpPr>
          <p:cNvPr id="3" name="Espace réservé du numéro de diapositive 2">
            <a:extLst>
              <a:ext uri="{FF2B5EF4-FFF2-40B4-BE49-F238E27FC236}">
                <a16:creationId xmlns:a16="http://schemas.microsoft.com/office/drawing/2014/main" id="{606BE970-36F8-4854-BD31-77CAB468C090}"/>
              </a:ext>
            </a:extLst>
          </p:cNvPr>
          <p:cNvSpPr>
            <a:spLocks noGrp="1"/>
          </p:cNvSpPr>
          <p:nvPr>
            <p:ph type="sldNum" sz="quarter" idx="12"/>
          </p:nvPr>
        </p:nvSpPr>
        <p:spPr/>
        <p:txBody>
          <a:bodyPr/>
          <a:lstStyle/>
          <a:p>
            <a:fld id="{F428713F-B67B-40CC-85DD-1D86B6204E19}" type="slidenum">
              <a:rPr lang="fr-FR" smtClean="0"/>
              <a:pPr/>
              <a:t>36</a:t>
            </a:fld>
            <a:endParaRPr lang="fr-FR" dirty="0"/>
          </a:p>
        </p:txBody>
      </p:sp>
    </p:spTree>
    <p:extLst>
      <p:ext uri="{BB962C8B-B14F-4D97-AF65-F5344CB8AC3E}">
        <p14:creationId xmlns:p14="http://schemas.microsoft.com/office/powerpoint/2010/main" val="2233183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676978" y="443916"/>
            <a:ext cx="8489324" cy="770021"/>
          </a:xfrm>
        </p:spPr>
        <p:txBody>
          <a:bodyPr>
            <a:normAutofit fontScale="90000"/>
          </a:bodyPr>
          <a:lstStyle/>
          <a:p>
            <a:r>
              <a:rPr lang="fr-FR" sz="2700" cap="small" dirty="0">
                <a:solidFill>
                  <a:schemeClr val="accent5"/>
                </a:solidFill>
              </a:rPr>
              <a:t>Annexe 4</a:t>
            </a:r>
            <a:r>
              <a:rPr lang="fr-FR" sz="3100" cap="small" dirty="0">
                <a:solidFill>
                  <a:schemeClr val="accent5"/>
                </a:solidFill>
              </a:rPr>
              <a:t> : </a:t>
            </a:r>
            <a:r>
              <a:rPr lang="fr-FR" sz="2700" dirty="0"/>
              <a:t>Les délais en 2024 selon le mode d’exercice </a:t>
            </a:r>
            <a:r>
              <a:rPr lang="fr-FR" sz="1800" dirty="0"/>
              <a:t>(enquête téléphonique)</a:t>
            </a:r>
            <a:endParaRPr lang="fr-FR" sz="2400" dirty="0"/>
          </a:p>
        </p:txBody>
      </p:sp>
      <p:graphicFrame>
        <p:nvGraphicFramePr>
          <p:cNvPr id="4" name="Espace réservé du contenu 3">
            <a:extLst>
              <a:ext uri="{FF2B5EF4-FFF2-40B4-BE49-F238E27FC236}">
                <a16:creationId xmlns:a16="http://schemas.microsoft.com/office/drawing/2014/main" id="{CB9AEBBC-52F7-4D1D-8CEB-0FB48F5AF435}"/>
              </a:ext>
            </a:extLst>
          </p:cNvPr>
          <p:cNvGraphicFramePr>
            <a:graphicFrameLocks noGrp="1"/>
          </p:cNvGraphicFramePr>
          <p:nvPr>
            <p:ph idx="1"/>
            <p:extLst>
              <p:ext uri="{D42A27DB-BD31-4B8C-83A1-F6EECF244321}">
                <p14:modId xmlns:p14="http://schemas.microsoft.com/office/powerpoint/2010/main" val="3379826510"/>
              </p:ext>
            </p:extLst>
          </p:nvPr>
        </p:nvGraphicFramePr>
        <p:xfrm>
          <a:off x="1033314" y="1734528"/>
          <a:ext cx="10162003" cy="1775258"/>
        </p:xfrm>
        <a:graphic>
          <a:graphicData uri="http://schemas.openxmlformats.org/drawingml/2006/table">
            <a:tbl>
              <a:tblPr firstRow="1" firstCol="1">
                <a:tableStyleId>{5FD0F851-EC5A-4D38-B0AD-8093EC10F338}</a:tableStyleId>
              </a:tblPr>
              <a:tblGrid>
                <a:gridCol w="2021615">
                  <a:extLst>
                    <a:ext uri="{9D8B030D-6E8A-4147-A177-3AD203B41FA5}">
                      <a16:colId xmlns:a16="http://schemas.microsoft.com/office/drawing/2014/main" val="4095920800"/>
                    </a:ext>
                  </a:extLst>
                </a:gridCol>
                <a:gridCol w="950308">
                  <a:extLst>
                    <a:ext uri="{9D8B030D-6E8A-4147-A177-3AD203B41FA5}">
                      <a16:colId xmlns:a16="http://schemas.microsoft.com/office/drawing/2014/main" val="3599076000"/>
                    </a:ext>
                  </a:extLst>
                </a:gridCol>
                <a:gridCol w="950308">
                  <a:extLst>
                    <a:ext uri="{9D8B030D-6E8A-4147-A177-3AD203B41FA5}">
                      <a16:colId xmlns:a16="http://schemas.microsoft.com/office/drawing/2014/main" val="810238788"/>
                    </a:ext>
                  </a:extLst>
                </a:gridCol>
                <a:gridCol w="950308">
                  <a:extLst>
                    <a:ext uri="{9D8B030D-6E8A-4147-A177-3AD203B41FA5}">
                      <a16:colId xmlns:a16="http://schemas.microsoft.com/office/drawing/2014/main" val="3469520135"/>
                    </a:ext>
                  </a:extLst>
                </a:gridCol>
                <a:gridCol w="950308">
                  <a:extLst>
                    <a:ext uri="{9D8B030D-6E8A-4147-A177-3AD203B41FA5}">
                      <a16:colId xmlns:a16="http://schemas.microsoft.com/office/drawing/2014/main" val="4042446114"/>
                    </a:ext>
                  </a:extLst>
                </a:gridCol>
                <a:gridCol w="950308">
                  <a:extLst>
                    <a:ext uri="{9D8B030D-6E8A-4147-A177-3AD203B41FA5}">
                      <a16:colId xmlns:a16="http://schemas.microsoft.com/office/drawing/2014/main" val="1124355464"/>
                    </a:ext>
                  </a:extLst>
                </a:gridCol>
                <a:gridCol w="950308">
                  <a:extLst>
                    <a:ext uri="{9D8B030D-6E8A-4147-A177-3AD203B41FA5}">
                      <a16:colId xmlns:a16="http://schemas.microsoft.com/office/drawing/2014/main" val="3112621852"/>
                    </a:ext>
                  </a:extLst>
                </a:gridCol>
                <a:gridCol w="950308">
                  <a:extLst>
                    <a:ext uri="{9D8B030D-6E8A-4147-A177-3AD203B41FA5}">
                      <a16:colId xmlns:a16="http://schemas.microsoft.com/office/drawing/2014/main" val="1304663705"/>
                    </a:ext>
                  </a:extLst>
                </a:gridCol>
                <a:gridCol w="950308">
                  <a:extLst>
                    <a:ext uri="{9D8B030D-6E8A-4147-A177-3AD203B41FA5}">
                      <a16:colId xmlns:a16="http://schemas.microsoft.com/office/drawing/2014/main" val="2040737783"/>
                    </a:ext>
                  </a:extLst>
                </a:gridCol>
                <a:gridCol w="537924">
                  <a:extLst>
                    <a:ext uri="{9D8B030D-6E8A-4147-A177-3AD203B41FA5}">
                      <a16:colId xmlns:a16="http://schemas.microsoft.com/office/drawing/2014/main" val="1399631183"/>
                    </a:ext>
                  </a:extLst>
                </a:gridCol>
              </a:tblGrid>
              <a:tr h="907128">
                <a:tc>
                  <a:txBody>
                    <a:bodyPr/>
                    <a:lstStyle/>
                    <a:p>
                      <a:pPr algn="ctr" fontAlgn="ctr"/>
                      <a:r>
                        <a:rPr lang="fr-FR" sz="1800" b="1" u="none" strike="noStrike" cap="small" baseline="0" dirty="0">
                          <a:solidFill>
                            <a:schemeClr val="accent5">
                              <a:lumMod val="75000"/>
                            </a:schemeClr>
                          </a:solidFill>
                          <a:effectLst/>
                        </a:rPr>
                        <a:t>scénario 1</a:t>
                      </a:r>
                    </a:p>
                    <a:p>
                      <a:pPr algn="ctr" fontAlgn="ctr"/>
                      <a:r>
                        <a:rPr lang="fr-FR" sz="1100" b="1" u="none" strike="noStrike" dirty="0">
                          <a:solidFill>
                            <a:schemeClr val="accent5">
                              <a:lumMod val="75000"/>
                            </a:schemeClr>
                          </a:solidFill>
                          <a:effectLst/>
                        </a:rPr>
                        <a:t>Contrôle périodique</a:t>
                      </a:r>
                      <a:endParaRPr lang="fr-FR" sz="1100" b="1" u="none" strike="noStrike" dirty="0">
                        <a:solidFill>
                          <a:schemeClr val="accent5">
                            <a:lumMod val="75000"/>
                          </a:schemeClr>
                        </a:solidFill>
                        <a:effectLst/>
                        <a:latin typeface="+mn-lt"/>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a:t>
                      </a:r>
                    </a:p>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a:t>
                      </a:r>
                    </a:p>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434065">
                <a:tc>
                  <a:txBody>
                    <a:bodyPr/>
                    <a:lstStyle/>
                    <a:p>
                      <a:pPr algn="l" fontAlgn="b"/>
                      <a:r>
                        <a:rPr lang="fr-FR" sz="1200" u="none" strike="noStrike" dirty="0">
                          <a:solidFill>
                            <a:schemeClr val="tx1">
                              <a:lumMod val="75000"/>
                              <a:lumOff val="25000"/>
                            </a:schemeClr>
                          </a:solidFill>
                          <a:effectLst/>
                        </a:rPr>
                        <a:t>Exerce seul(e)</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i="1" u="none" strike="noStrike" kern="1200" dirty="0">
                          <a:solidFill>
                            <a:schemeClr val="accent5">
                              <a:lumMod val="75000"/>
                            </a:schemeClr>
                          </a:solidFill>
                          <a:effectLst/>
                          <a:latin typeface="+mn-lt"/>
                          <a:ea typeface="+mn-ea"/>
                          <a:cs typeface="+mn-cs"/>
                        </a:rPr>
                        <a:t>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065049"/>
                  </a:ext>
                </a:extLst>
              </a:tr>
              <a:tr h="434065">
                <a:tc>
                  <a:txBody>
                    <a:bodyPr/>
                    <a:lstStyle/>
                    <a:p>
                      <a:pPr algn="l" fontAlgn="b"/>
                      <a:r>
                        <a:rPr lang="fr-FR" sz="1200" u="none" strike="noStrike" dirty="0">
                          <a:solidFill>
                            <a:schemeClr val="tx1">
                              <a:lumMod val="75000"/>
                              <a:lumOff val="25000"/>
                            </a:schemeClr>
                          </a:solidFill>
                          <a:effectLst/>
                        </a:rPr>
                        <a:t>Exerce en cabinet de groupe</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i="1" u="none" strike="noStrike" kern="1200" dirty="0">
                          <a:solidFill>
                            <a:schemeClr val="accent5">
                              <a:lumMod val="75000"/>
                            </a:schemeClr>
                          </a:solidFill>
                          <a:effectLst/>
                          <a:latin typeface="+mn-lt"/>
                          <a:ea typeface="+mn-ea"/>
                          <a:cs typeface="+mn-cs"/>
                        </a:rPr>
                        <a:t>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846860"/>
                  </a:ext>
                </a:extLst>
              </a:tr>
            </a:tbl>
          </a:graphicData>
        </a:graphic>
      </p:graphicFrame>
      <p:graphicFrame>
        <p:nvGraphicFramePr>
          <p:cNvPr id="7" name="Espace réservé du contenu 3">
            <a:extLst>
              <a:ext uri="{FF2B5EF4-FFF2-40B4-BE49-F238E27FC236}">
                <a16:creationId xmlns:a16="http://schemas.microsoft.com/office/drawing/2014/main" id="{6BC627B6-0B97-4DAB-8BDE-D8A25DB922E1}"/>
              </a:ext>
            </a:extLst>
          </p:cNvPr>
          <p:cNvGraphicFramePr>
            <a:graphicFrameLocks/>
          </p:cNvGraphicFramePr>
          <p:nvPr>
            <p:extLst>
              <p:ext uri="{D42A27DB-BD31-4B8C-83A1-F6EECF244321}">
                <p14:modId xmlns:p14="http://schemas.microsoft.com/office/powerpoint/2010/main" val="909666117"/>
              </p:ext>
            </p:extLst>
          </p:nvPr>
        </p:nvGraphicFramePr>
        <p:xfrm>
          <a:off x="1014993" y="4030378"/>
          <a:ext cx="10162008" cy="1884138"/>
        </p:xfrm>
        <a:graphic>
          <a:graphicData uri="http://schemas.openxmlformats.org/drawingml/2006/table">
            <a:tbl>
              <a:tblPr firstRow="1" firstCol="1" bandRow="1">
                <a:tableStyleId>{5FD0F851-EC5A-4D38-B0AD-8093EC10F338}</a:tableStyleId>
              </a:tblPr>
              <a:tblGrid>
                <a:gridCol w="2077372">
                  <a:extLst>
                    <a:ext uri="{9D8B030D-6E8A-4147-A177-3AD203B41FA5}">
                      <a16:colId xmlns:a16="http://schemas.microsoft.com/office/drawing/2014/main" val="4095920800"/>
                    </a:ext>
                  </a:extLst>
                </a:gridCol>
                <a:gridCol w="943339">
                  <a:extLst>
                    <a:ext uri="{9D8B030D-6E8A-4147-A177-3AD203B41FA5}">
                      <a16:colId xmlns:a16="http://schemas.microsoft.com/office/drawing/2014/main" val="3599076000"/>
                    </a:ext>
                  </a:extLst>
                </a:gridCol>
                <a:gridCol w="943339">
                  <a:extLst>
                    <a:ext uri="{9D8B030D-6E8A-4147-A177-3AD203B41FA5}">
                      <a16:colId xmlns:a16="http://schemas.microsoft.com/office/drawing/2014/main" val="810238788"/>
                    </a:ext>
                  </a:extLst>
                </a:gridCol>
                <a:gridCol w="943339">
                  <a:extLst>
                    <a:ext uri="{9D8B030D-6E8A-4147-A177-3AD203B41FA5}">
                      <a16:colId xmlns:a16="http://schemas.microsoft.com/office/drawing/2014/main" val="3469520135"/>
                    </a:ext>
                  </a:extLst>
                </a:gridCol>
                <a:gridCol w="943339">
                  <a:extLst>
                    <a:ext uri="{9D8B030D-6E8A-4147-A177-3AD203B41FA5}">
                      <a16:colId xmlns:a16="http://schemas.microsoft.com/office/drawing/2014/main" val="4042446114"/>
                    </a:ext>
                  </a:extLst>
                </a:gridCol>
                <a:gridCol w="943339">
                  <a:extLst>
                    <a:ext uri="{9D8B030D-6E8A-4147-A177-3AD203B41FA5}">
                      <a16:colId xmlns:a16="http://schemas.microsoft.com/office/drawing/2014/main" val="1124355464"/>
                    </a:ext>
                  </a:extLst>
                </a:gridCol>
                <a:gridCol w="943339">
                  <a:extLst>
                    <a:ext uri="{9D8B030D-6E8A-4147-A177-3AD203B41FA5}">
                      <a16:colId xmlns:a16="http://schemas.microsoft.com/office/drawing/2014/main" val="3112621852"/>
                    </a:ext>
                  </a:extLst>
                </a:gridCol>
                <a:gridCol w="943339">
                  <a:extLst>
                    <a:ext uri="{9D8B030D-6E8A-4147-A177-3AD203B41FA5}">
                      <a16:colId xmlns:a16="http://schemas.microsoft.com/office/drawing/2014/main" val="1304663705"/>
                    </a:ext>
                  </a:extLst>
                </a:gridCol>
                <a:gridCol w="943339">
                  <a:extLst>
                    <a:ext uri="{9D8B030D-6E8A-4147-A177-3AD203B41FA5}">
                      <a16:colId xmlns:a16="http://schemas.microsoft.com/office/drawing/2014/main" val="2040737783"/>
                    </a:ext>
                  </a:extLst>
                </a:gridCol>
                <a:gridCol w="537924">
                  <a:extLst>
                    <a:ext uri="{9D8B030D-6E8A-4147-A177-3AD203B41FA5}">
                      <a16:colId xmlns:a16="http://schemas.microsoft.com/office/drawing/2014/main" val="1399631183"/>
                    </a:ext>
                  </a:extLst>
                </a:gridCol>
              </a:tblGrid>
              <a:tr h="907128">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1" u="none" strike="noStrike" cap="small" baseline="0" dirty="0">
                          <a:solidFill>
                            <a:schemeClr val="accent5">
                              <a:lumMod val="75000"/>
                            </a:schemeClr>
                          </a:solidFill>
                          <a:effectLst/>
                        </a:rPr>
                        <a:t>scénario 2</a:t>
                      </a:r>
                    </a:p>
                    <a:p>
                      <a:pPr algn="ctr" fontAlgn="ctr"/>
                      <a:r>
                        <a:rPr lang="fr-FR" sz="1100" b="1" u="none" strike="noStrike" kern="1200" dirty="0">
                          <a:solidFill>
                            <a:schemeClr val="accent5">
                              <a:lumMod val="75000"/>
                            </a:schemeClr>
                          </a:solidFill>
                          <a:effectLst/>
                          <a:latin typeface="+mn-lt"/>
                          <a:ea typeface="+mn-ea"/>
                          <a:cs typeface="+mn-cs"/>
                        </a:rPr>
                        <a:t>Apparition de symptômes</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a:t>
                      </a:r>
                    </a:p>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a:t>
                      </a:r>
                    </a:p>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488505">
                <a:tc>
                  <a:txBody>
                    <a:bodyPr/>
                    <a:lstStyle/>
                    <a:p>
                      <a:pPr algn="l" fontAlgn="b"/>
                      <a:r>
                        <a:rPr lang="fr-FR" sz="1200" u="none" strike="noStrike" dirty="0">
                          <a:solidFill>
                            <a:schemeClr val="tx1">
                              <a:lumMod val="75000"/>
                              <a:lumOff val="25000"/>
                            </a:schemeClr>
                          </a:solidFill>
                          <a:effectLst/>
                        </a:rPr>
                        <a:t>Exerce seul(e)</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u="none" strike="noStrike" kern="1200" dirty="0">
                          <a:solidFill>
                            <a:schemeClr val="dk1"/>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u="none" strike="noStrike" kern="1200" dirty="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u="none" strike="noStrike" kern="1200" dirty="0">
                          <a:solidFill>
                            <a:schemeClr val="dk1"/>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dk1"/>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u="none" strike="noStrike" kern="1200" dirty="0">
                          <a:solidFill>
                            <a:schemeClr val="dk1"/>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u="none" strike="noStrike" kern="1200" dirty="0">
                          <a:solidFill>
                            <a:schemeClr val="dk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dk1"/>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i="1" u="none" strike="noStrike" kern="1200" dirty="0">
                          <a:solidFill>
                            <a:schemeClr val="accent5">
                              <a:lumMod val="75000"/>
                            </a:schemeClr>
                          </a:solidFill>
                          <a:effectLst/>
                          <a:latin typeface="+mn-lt"/>
                          <a:ea typeface="+mn-ea"/>
                          <a:cs typeface="+mn-cs"/>
                        </a:rPr>
                        <a:t>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065049"/>
                  </a:ext>
                </a:extLst>
              </a:tr>
              <a:tr h="488505">
                <a:tc>
                  <a:txBody>
                    <a:bodyPr/>
                    <a:lstStyle/>
                    <a:p>
                      <a:pPr algn="l" fontAlgn="b"/>
                      <a:r>
                        <a:rPr lang="fr-FR" sz="1200" u="none" strike="noStrike" dirty="0">
                          <a:solidFill>
                            <a:schemeClr val="tx1">
                              <a:lumMod val="75000"/>
                              <a:lumOff val="25000"/>
                            </a:schemeClr>
                          </a:solidFill>
                          <a:effectLst/>
                        </a:rPr>
                        <a:t>Exerce en cabinet de groupe</a:t>
                      </a:r>
                      <a:endParaRPr lang="fr-FR" sz="1200" b="0" i="0" u="none" strike="noStrike" dirty="0">
                        <a:solidFill>
                          <a:schemeClr val="tx1">
                            <a:lumMod val="75000"/>
                            <a:lumOff val="25000"/>
                          </a:schemeClr>
                        </a:solidFill>
                        <a:effectLst/>
                        <a:latin typeface="Calibri" panose="020F0502020204030204" pitchFamily="34" charset="0"/>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a:solidFill>
                            <a:schemeClr val="dk1"/>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a:solidFill>
                            <a:schemeClr val="dk1"/>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a:solidFill>
                            <a:schemeClr val="dk1"/>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a:solidFill>
                            <a:schemeClr val="dk1"/>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i="1" u="none" strike="noStrike" kern="1200" dirty="0">
                          <a:solidFill>
                            <a:schemeClr val="accent5">
                              <a:lumMod val="75000"/>
                            </a:schemeClr>
                          </a:solidFill>
                          <a:effectLst/>
                          <a:latin typeface="+mn-lt"/>
                          <a:ea typeface="+mn-ea"/>
                          <a:cs typeface="+mn-cs"/>
                        </a:rPr>
                        <a:t>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846860"/>
                  </a:ext>
                </a:extLst>
              </a:tr>
            </a:tbl>
          </a:graphicData>
        </a:graphic>
      </p:graphicFrame>
      <p:sp>
        <p:nvSpPr>
          <p:cNvPr id="3" name="Espace réservé du numéro de diapositive 2">
            <a:extLst>
              <a:ext uri="{FF2B5EF4-FFF2-40B4-BE49-F238E27FC236}">
                <a16:creationId xmlns:a16="http://schemas.microsoft.com/office/drawing/2014/main" id="{65590616-9EF9-4454-B210-7A83BEAAFA1F}"/>
              </a:ext>
            </a:extLst>
          </p:cNvPr>
          <p:cNvSpPr>
            <a:spLocks noGrp="1"/>
          </p:cNvSpPr>
          <p:nvPr>
            <p:ph type="sldNum" sz="quarter" idx="12"/>
          </p:nvPr>
        </p:nvSpPr>
        <p:spPr/>
        <p:txBody>
          <a:bodyPr/>
          <a:lstStyle/>
          <a:p>
            <a:fld id="{F428713F-B67B-40CC-85DD-1D86B6204E19}" type="slidenum">
              <a:rPr lang="fr-FR" smtClean="0"/>
              <a:pPr/>
              <a:t>37</a:t>
            </a:fld>
            <a:endParaRPr lang="fr-FR" dirty="0"/>
          </a:p>
        </p:txBody>
      </p:sp>
    </p:spTree>
    <p:extLst>
      <p:ext uri="{BB962C8B-B14F-4D97-AF65-F5344CB8AC3E}">
        <p14:creationId xmlns:p14="http://schemas.microsoft.com/office/powerpoint/2010/main" val="4126009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518360" y="592209"/>
            <a:ext cx="10911639" cy="480687"/>
          </a:xfrm>
        </p:spPr>
        <p:txBody>
          <a:bodyPr>
            <a:normAutofit/>
          </a:bodyPr>
          <a:lstStyle/>
          <a:p>
            <a:r>
              <a:rPr lang="fr-FR" sz="2400" cap="small" dirty="0">
                <a:solidFill>
                  <a:schemeClr val="accent5"/>
                </a:solidFill>
              </a:rPr>
              <a:t>Annexe 5 : </a:t>
            </a:r>
            <a:r>
              <a:rPr lang="fr-FR" sz="2400" dirty="0"/>
              <a:t>L’évolution des délais médians par secteur et mode d’exercice</a:t>
            </a:r>
          </a:p>
        </p:txBody>
      </p:sp>
      <p:sp>
        <p:nvSpPr>
          <p:cNvPr id="3" name="Espace réservé du numéro de diapositive 2">
            <a:extLst>
              <a:ext uri="{FF2B5EF4-FFF2-40B4-BE49-F238E27FC236}">
                <a16:creationId xmlns:a16="http://schemas.microsoft.com/office/drawing/2014/main" id="{606BE970-36F8-4854-BD31-77CAB468C090}"/>
              </a:ext>
            </a:extLst>
          </p:cNvPr>
          <p:cNvSpPr>
            <a:spLocks noGrp="1"/>
          </p:cNvSpPr>
          <p:nvPr>
            <p:ph type="sldNum" sz="quarter" idx="12"/>
          </p:nvPr>
        </p:nvSpPr>
        <p:spPr/>
        <p:txBody>
          <a:bodyPr/>
          <a:lstStyle/>
          <a:p>
            <a:fld id="{F428713F-B67B-40CC-85DD-1D86B6204E19}" type="slidenum">
              <a:rPr lang="fr-FR" smtClean="0"/>
              <a:pPr/>
              <a:t>38</a:t>
            </a:fld>
            <a:endParaRPr lang="fr-FR" dirty="0"/>
          </a:p>
        </p:txBody>
      </p:sp>
      <p:graphicFrame>
        <p:nvGraphicFramePr>
          <p:cNvPr id="9" name="Espace réservé du contenu 3">
            <a:extLst>
              <a:ext uri="{FF2B5EF4-FFF2-40B4-BE49-F238E27FC236}">
                <a16:creationId xmlns:a16="http://schemas.microsoft.com/office/drawing/2014/main" id="{43875325-12E0-44BA-8861-36C9159BFFDA}"/>
              </a:ext>
            </a:extLst>
          </p:cNvPr>
          <p:cNvGraphicFramePr>
            <a:graphicFrameLocks noGrp="1"/>
          </p:cNvGraphicFramePr>
          <p:nvPr>
            <p:ph idx="1"/>
            <p:extLst>
              <p:ext uri="{D42A27DB-BD31-4B8C-83A1-F6EECF244321}">
                <p14:modId xmlns:p14="http://schemas.microsoft.com/office/powerpoint/2010/main" val="2201214435"/>
              </p:ext>
            </p:extLst>
          </p:nvPr>
        </p:nvGraphicFramePr>
        <p:xfrm>
          <a:off x="812596" y="1762149"/>
          <a:ext cx="10566807" cy="3125139"/>
        </p:xfrm>
        <a:graphic>
          <a:graphicData uri="http://schemas.openxmlformats.org/drawingml/2006/table">
            <a:tbl>
              <a:tblPr bandRow="1">
                <a:tableStyleId>{5FD0F851-EC5A-4D38-B0AD-8093EC10F338}</a:tableStyleId>
              </a:tblPr>
              <a:tblGrid>
                <a:gridCol w="2108266">
                  <a:extLst>
                    <a:ext uri="{9D8B030D-6E8A-4147-A177-3AD203B41FA5}">
                      <a16:colId xmlns:a16="http://schemas.microsoft.com/office/drawing/2014/main" val="709373017"/>
                    </a:ext>
                  </a:extLst>
                </a:gridCol>
                <a:gridCol w="1208363">
                  <a:extLst>
                    <a:ext uri="{9D8B030D-6E8A-4147-A177-3AD203B41FA5}">
                      <a16:colId xmlns:a16="http://schemas.microsoft.com/office/drawing/2014/main" val="2792974303"/>
                    </a:ext>
                  </a:extLst>
                </a:gridCol>
                <a:gridCol w="1208363">
                  <a:extLst>
                    <a:ext uri="{9D8B030D-6E8A-4147-A177-3AD203B41FA5}">
                      <a16:colId xmlns:a16="http://schemas.microsoft.com/office/drawing/2014/main" val="543819673"/>
                    </a:ext>
                  </a:extLst>
                </a:gridCol>
                <a:gridCol w="1208363">
                  <a:extLst>
                    <a:ext uri="{9D8B030D-6E8A-4147-A177-3AD203B41FA5}">
                      <a16:colId xmlns:a16="http://schemas.microsoft.com/office/drawing/2014/main" val="1710499500"/>
                    </a:ext>
                  </a:extLst>
                </a:gridCol>
                <a:gridCol w="1208363">
                  <a:extLst>
                    <a:ext uri="{9D8B030D-6E8A-4147-A177-3AD203B41FA5}">
                      <a16:colId xmlns:a16="http://schemas.microsoft.com/office/drawing/2014/main" val="1394372044"/>
                    </a:ext>
                  </a:extLst>
                </a:gridCol>
                <a:gridCol w="1208363">
                  <a:extLst>
                    <a:ext uri="{9D8B030D-6E8A-4147-A177-3AD203B41FA5}">
                      <a16:colId xmlns:a16="http://schemas.microsoft.com/office/drawing/2014/main" val="437322083"/>
                    </a:ext>
                  </a:extLst>
                </a:gridCol>
                <a:gridCol w="1208363">
                  <a:extLst>
                    <a:ext uri="{9D8B030D-6E8A-4147-A177-3AD203B41FA5}">
                      <a16:colId xmlns:a16="http://schemas.microsoft.com/office/drawing/2014/main" val="2604291467"/>
                    </a:ext>
                  </a:extLst>
                </a:gridCol>
                <a:gridCol w="1208363">
                  <a:extLst>
                    <a:ext uri="{9D8B030D-6E8A-4147-A177-3AD203B41FA5}">
                      <a16:colId xmlns:a16="http://schemas.microsoft.com/office/drawing/2014/main" val="2611511731"/>
                    </a:ext>
                  </a:extLst>
                </a:gridCol>
              </a:tblGrid>
              <a:tr h="1281071">
                <a:tc>
                  <a:txBody>
                    <a:bodyPr/>
                    <a:lstStyle/>
                    <a:p>
                      <a:pPr algn="ctr" fontAlgn="ctr"/>
                      <a:r>
                        <a:rPr lang="fr-FR" sz="1400" b="1" u="none" strike="noStrike" dirty="0">
                          <a:solidFill>
                            <a:schemeClr val="accent5">
                              <a:lumMod val="75000"/>
                            </a:schemeClr>
                          </a:solidFill>
                          <a:effectLst/>
                          <a:latin typeface="+mn-lt"/>
                        </a:rPr>
                        <a:t>Délai médian</a:t>
                      </a:r>
                    </a:p>
                    <a:p>
                      <a:pPr algn="ctr" fontAlgn="ctr"/>
                      <a:r>
                        <a:rPr lang="fr-FR" sz="1200" b="1" u="none" strike="noStrike" dirty="0">
                          <a:solidFill>
                            <a:schemeClr val="accent5">
                              <a:lumMod val="75000"/>
                            </a:schemeClr>
                          </a:solidFill>
                          <a:effectLst/>
                          <a:latin typeface="+mn-lt"/>
                        </a:rPr>
                        <a:t>(en jour)</a:t>
                      </a:r>
                    </a:p>
                    <a:p>
                      <a:pPr algn="ctr" fontAlgn="ctr">
                        <a:lnSpc>
                          <a:spcPct val="150000"/>
                        </a:lnSpc>
                      </a:pPr>
                      <a:r>
                        <a:rPr lang="fr-FR" sz="1400" b="1" u="none" strike="noStrike" kern="1200" dirty="0">
                          <a:solidFill>
                            <a:schemeClr val="accent5">
                              <a:lumMod val="75000"/>
                            </a:schemeClr>
                          </a:solidFill>
                          <a:effectLst/>
                          <a:latin typeface="+mn-lt"/>
                          <a:ea typeface="+mn-ea"/>
                          <a:cs typeface="+mn-cs"/>
                        </a:rPr>
                        <a:t>Scénario 1</a:t>
                      </a: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2019</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2020</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2021</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2022</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CSA</a:t>
                      </a:r>
                      <a:r>
                        <a:rPr lang="fr-FR" sz="1100" b="1" i="0" u="none" strike="noStrike" dirty="0">
                          <a:solidFill>
                            <a:srgbClr val="404040"/>
                          </a:solidFill>
                          <a:effectLst/>
                          <a:latin typeface="+mj-lt"/>
                        </a:rPr>
                        <a:t> SNOF</a:t>
                      </a:r>
                    </a:p>
                    <a:p>
                      <a:pPr algn="ctr" rtl="0" fontAlgn="ctr"/>
                      <a:r>
                        <a:rPr lang="fr-FR" sz="1100" b="1" i="0" u="none" strike="noStrike" dirty="0">
                          <a:solidFill>
                            <a:srgbClr val="4BACC6"/>
                          </a:solidFill>
                          <a:effectLst/>
                          <a:latin typeface="+mj-lt"/>
                        </a:rPr>
                        <a:t>2023</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kern="1200" dirty="0">
                          <a:solidFill>
                            <a:schemeClr val="tx1">
                              <a:lumMod val="75000"/>
                              <a:lumOff val="25000"/>
                            </a:schemeClr>
                          </a:solidFill>
                          <a:effectLst/>
                          <a:latin typeface="+mn-lt"/>
                          <a:ea typeface="+mn-ea"/>
                          <a:cs typeface="+mn-cs"/>
                        </a:rPr>
                        <a:t>CSA</a:t>
                      </a:r>
                      <a:r>
                        <a:rPr lang="fr-FR" sz="1100" b="1" i="0" u="none" strike="noStrike" kern="1200" dirty="0">
                          <a:solidFill>
                            <a:srgbClr val="404040"/>
                          </a:solidFill>
                          <a:effectLst/>
                          <a:latin typeface="+mn-lt"/>
                          <a:ea typeface="+mn-ea"/>
                          <a:cs typeface="+mn-cs"/>
                        </a:rPr>
                        <a:t> SNOF</a:t>
                      </a:r>
                    </a:p>
                    <a:p>
                      <a:pPr algn="ctr" rtl="0" fontAlgn="ctr"/>
                      <a:r>
                        <a:rPr lang="fr-FR" sz="1100" b="1" i="0" u="none" strike="noStrike" kern="1200" dirty="0">
                          <a:solidFill>
                            <a:srgbClr val="4BACC6"/>
                          </a:solidFill>
                          <a:effectLst/>
                          <a:latin typeface="+mn-lt"/>
                          <a:ea typeface="+mn-ea"/>
                          <a:cs typeface="+mn-cs"/>
                        </a:rPr>
                        <a:t>2024</a:t>
                      </a:r>
                      <a:endParaRPr lang="fr-FR" sz="1100" b="1" i="0" u="none" strike="noStrike" kern="1200" dirty="0">
                        <a:solidFill>
                          <a:srgbClr val="40404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100" b="1" i="0" u="none" strike="noStrike" dirty="0">
                          <a:solidFill>
                            <a:schemeClr val="tx1">
                              <a:lumMod val="75000"/>
                              <a:lumOff val="25000"/>
                            </a:schemeClr>
                          </a:solidFill>
                          <a:effectLst/>
                          <a:latin typeface="+mj-lt"/>
                        </a:rPr>
                        <a:t>Évolution </a:t>
                      </a:r>
                    </a:p>
                    <a:p>
                      <a:pPr algn="ctr" fontAlgn="ctr"/>
                      <a:r>
                        <a:rPr lang="fr-FR" sz="1100" b="1" i="0" u="none" strike="noStrike" dirty="0">
                          <a:solidFill>
                            <a:schemeClr val="tx1">
                              <a:lumMod val="75000"/>
                              <a:lumOff val="25000"/>
                            </a:schemeClr>
                          </a:solidFill>
                          <a:effectLst/>
                          <a:latin typeface="+mj-lt"/>
                        </a:rPr>
                        <a:t>2019 à 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461017">
                <a:tc>
                  <a:txBody>
                    <a:bodyPr/>
                    <a:lstStyle/>
                    <a:p>
                      <a:pPr algn="l" fontAlgn="ctr"/>
                      <a:r>
                        <a:rPr lang="fr-FR" sz="1200" b="1" u="none" strike="noStrike" dirty="0">
                          <a:solidFill>
                            <a:schemeClr val="tx1">
                              <a:lumMod val="75000"/>
                              <a:lumOff val="25000"/>
                            </a:schemeClr>
                          </a:solidFill>
                          <a:effectLst/>
                        </a:rPr>
                        <a:t>Secteur 1</a:t>
                      </a:r>
                      <a:endParaRPr lang="fr-FR" sz="1200" b="1" i="0" u="none" strike="noStrike" dirty="0">
                        <a:solidFill>
                          <a:schemeClr val="tx1">
                            <a:lumMod val="75000"/>
                            <a:lumOff val="25000"/>
                          </a:schemeClr>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dirty="0">
                          <a:solidFill>
                            <a:srgbClr val="31859C"/>
                          </a:solidFill>
                          <a:effectLst/>
                          <a:latin typeface="+mn-lt"/>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461017">
                <a:tc>
                  <a:txBody>
                    <a:bodyPr/>
                    <a:lstStyle/>
                    <a:p>
                      <a:pPr algn="l" fontAlgn="ctr"/>
                      <a:r>
                        <a:rPr lang="fr-FR" sz="1200" b="1" u="none" strike="noStrike" dirty="0">
                          <a:solidFill>
                            <a:schemeClr val="tx1">
                              <a:lumMod val="75000"/>
                              <a:lumOff val="25000"/>
                            </a:schemeClr>
                          </a:solidFill>
                          <a:effectLst/>
                        </a:rPr>
                        <a:t>Secteur 2</a:t>
                      </a:r>
                      <a:endParaRPr lang="fr-FR" sz="1200" b="1" i="0" u="none" strike="noStrike" dirty="0">
                        <a:solidFill>
                          <a:schemeClr val="tx1">
                            <a:lumMod val="75000"/>
                            <a:lumOff val="25000"/>
                          </a:schemeClr>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dirty="0">
                          <a:solidFill>
                            <a:srgbClr val="31859C"/>
                          </a:solidFill>
                          <a:effectLst/>
                          <a:latin typeface="+mn-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461017">
                <a:tc>
                  <a:txBody>
                    <a:bodyPr/>
                    <a:lstStyle/>
                    <a:p>
                      <a:pPr algn="l" fontAlgn="ctr"/>
                      <a:r>
                        <a:rPr lang="fr-FR" sz="1200" b="1" u="none" strike="noStrike" dirty="0">
                          <a:solidFill>
                            <a:schemeClr val="tx1">
                              <a:lumMod val="75000"/>
                              <a:lumOff val="25000"/>
                            </a:schemeClr>
                          </a:solidFill>
                          <a:effectLst/>
                        </a:rPr>
                        <a:t>Exerce seul(e)</a:t>
                      </a:r>
                      <a:endParaRPr lang="fr-FR" sz="1200" b="1" i="0" u="none" strike="noStrike" dirty="0">
                        <a:solidFill>
                          <a:schemeClr val="tx1">
                            <a:lumMod val="75000"/>
                            <a:lumOff val="25000"/>
                          </a:schemeClr>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dirty="0">
                          <a:solidFill>
                            <a:srgbClr val="31859C"/>
                          </a:solidFill>
                          <a:effectLst/>
                          <a:latin typeface="+mn-lt"/>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461017">
                <a:tc>
                  <a:txBody>
                    <a:bodyPr/>
                    <a:lstStyle/>
                    <a:p>
                      <a:pPr algn="l" fontAlgn="ctr"/>
                      <a:r>
                        <a:rPr lang="fr-FR" sz="1200" b="1" u="none" strike="noStrike" dirty="0">
                          <a:solidFill>
                            <a:schemeClr val="tx1">
                              <a:lumMod val="75000"/>
                              <a:lumOff val="25000"/>
                            </a:schemeClr>
                          </a:solidFill>
                          <a:effectLst/>
                        </a:rPr>
                        <a:t>Exerce en groupe</a:t>
                      </a:r>
                      <a:endParaRPr lang="fr-FR" sz="1200" b="1" i="0" u="none" strike="noStrike" dirty="0">
                        <a:solidFill>
                          <a:schemeClr val="tx1">
                            <a:lumMod val="75000"/>
                            <a:lumOff val="25000"/>
                          </a:schemeClr>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u="none" strike="noStrike" kern="1200" dirty="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dirty="0">
                          <a:solidFill>
                            <a:srgbClr val="31859C"/>
                          </a:solidFill>
                          <a:effectLst/>
                          <a:latin typeface="+mn-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bl>
          </a:graphicData>
        </a:graphic>
      </p:graphicFrame>
    </p:spTree>
    <p:extLst>
      <p:ext uri="{BB962C8B-B14F-4D97-AF65-F5344CB8AC3E}">
        <p14:creationId xmlns:p14="http://schemas.microsoft.com/office/powerpoint/2010/main" val="8878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0A3E4-794A-46DC-8F22-A99F5C2A2559}"/>
              </a:ext>
            </a:extLst>
          </p:cNvPr>
          <p:cNvSpPr>
            <a:spLocks noGrp="1"/>
          </p:cNvSpPr>
          <p:nvPr>
            <p:ph type="title"/>
          </p:nvPr>
        </p:nvSpPr>
        <p:spPr>
          <a:xfrm>
            <a:off x="677333" y="423746"/>
            <a:ext cx="9938627" cy="966515"/>
          </a:xfrm>
        </p:spPr>
        <p:txBody>
          <a:bodyPr>
            <a:normAutofit/>
          </a:bodyPr>
          <a:lstStyle/>
          <a:p>
            <a:r>
              <a:rPr lang="fr-FR" sz="2400" cap="small" dirty="0">
                <a:solidFill>
                  <a:schemeClr val="accent5"/>
                </a:solidFill>
              </a:rPr>
              <a:t>Annexe 6 : </a:t>
            </a:r>
            <a:r>
              <a:rPr lang="fr-FR" sz="2400" dirty="0"/>
              <a:t>Les délais régionaux en 2024 dans le cas d’un contrôle périodique </a:t>
            </a:r>
            <a:r>
              <a:rPr lang="fr-FR" sz="1600" dirty="0"/>
              <a:t>(enquête téléphonique)</a:t>
            </a:r>
            <a:endParaRPr lang="fr-FR" sz="2400" dirty="0"/>
          </a:p>
        </p:txBody>
      </p:sp>
      <p:graphicFrame>
        <p:nvGraphicFramePr>
          <p:cNvPr id="4" name="Espace réservé du contenu 3">
            <a:extLst>
              <a:ext uri="{FF2B5EF4-FFF2-40B4-BE49-F238E27FC236}">
                <a16:creationId xmlns:a16="http://schemas.microsoft.com/office/drawing/2014/main" id="{F0F1C9C8-56AE-40C6-A9C8-846B2AD5CE6B}"/>
              </a:ext>
            </a:extLst>
          </p:cNvPr>
          <p:cNvGraphicFramePr>
            <a:graphicFrameLocks noGrp="1"/>
          </p:cNvGraphicFramePr>
          <p:nvPr>
            <p:ph idx="1"/>
            <p:extLst>
              <p:ext uri="{D42A27DB-BD31-4B8C-83A1-F6EECF244321}">
                <p14:modId xmlns:p14="http://schemas.microsoft.com/office/powerpoint/2010/main" val="3291750858"/>
              </p:ext>
            </p:extLst>
          </p:nvPr>
        </p:nvGraphicFramePr>
        <p:xfrm>
          <a:off x="925965" y="1487724"/>
          <a:ext cx="10340070" cy="4768307"/>
        </p:xfrm>
        <a:graphic>
          <a:graphicData uri="http://schemas.openxmlformats.org/drawingml/2006/table">
            <a:tbl>
              <a:tblPr firstCol="1" bandRow="1">
                <a:tableStyleId>{5FD0F851-EC5A-4D38-B0AD-8093EC10F338}</a:tableStyleId>
              </a:tblPr>
              <a:tblGrid>
                <a:gridCol w="2176457">
                  <a:extLst>
                    <a:ext uri="{9D8B030D-6E8A-4147-A177-3AD203B41FA5}">
                      <a16:colId xmlns:a16="http://schemas.microsoft.com/office/drawing/2014/main" val="709373017"/>
                    </a:ext>
                  </a:extLst>
                </a:gridCol>
                <a:gridCol w="873996">
                  <a:extLst>
                    <a:ext uri="{9D8B030D-6E8A-4147-A177-3AD203B41FA5}">
                      <a16:colId xmlns:a16="http://schemas.microsoft.com/office/drawing/2014/main" val="2372837409"/>
                    </a:ext>
                  </a:extLst>
                </a:gridCol>
                <a:gridCol w="873996">
                  <a:extLst>
                    <a:ext uri="{9D8B030D-6E8A-4147-A177-3AD203B41FA5}">
                      <a16:colId xmlns:a16="http://schemas.microsoft.com/office/drawing/2014/main" val="1422941384"/>
                    </a:ext>
                  </a:extLst>
                </a:gridCol>
                <a:gridCol w="873996">
                  <a:extLst>
                    <a:ext uri="{9D8B030D-6E8A-4147-A177-3AD203B41FA5}">
                      <a16:colId xmlns:a16="http://schemas.microsoft.com/office/drawing/2014/main" val="3680086640"/>
                    </a:ext>
                  </a:extLst>
                </a:gridCol>
                <a:gridCol w="873996">
                  <a:extLst>
                    <a:ext uri="{9D8B030D-6E8A-4147-A177-3AD203B41FA5}">
                      <a16:colId xmlns:a16="http://schemas.microsoft.com/office/drawing/2014/main" val="2704650310"/>
                    </a:ext>
                  </a:extLst>
                </a:gridCol>
                <a:gridCol w="873996">
                  <a:extLst>
                    <a:ext uri="{9D8B030D-6E8A-4147-A177-3AD203B41FA5}">
                      <a16:colId xmlns:a16="http://schemas.microsoft.com/office/drawing/2014/main" val="200691109"/>
                    </a:ext>
                  </a:extLst>
                </a:gridCol>
                <a:gridCol w="873996">
                  <a:extLst>
                    <a:ext uri="{9D8B030D-6E8A-4147-A177-3AD203B41FA5}">
                      <a16:colId xmlns:a16="http://schemas.microsoft.com/office/drawing/2014/main" val="2492018299"/>
                    </a:ext>
                  </a:extLst>
                </a:gridCol>
                <a:gridCol w="1148897">
                  <a:extLst>
                    <a:ext uri="{9D8B030D-6E8A-4147-A177-3AD203B41FA5}">
                      <a16:colId xmlns:a16="http://schemas.microsoft.com/office/drawing/2014/main" val="3242529296"/>
                    </a:ext>
                  </a:extLst>
                </a:gridCol>
                <a:gridCol w="1141463">
                  <a:extLst>
                    <a:ext uri="{9D8B030D-6E8A-4147-A177-3AD203B41FA5}">
                      <a16:colId xmlns:a16="http://schemas.microsoft.com/office/drawing/2014/main" val="2961125129"/>
                    </a:ext>
                  </a:extLst>
                </a:gridCol>
                <a:gridCol w="629277">
                  <a:extLst>
                    <a:ext uri="{9D8B030D-6E8A-4147-A177-3AD203B41FA5}">
                      <a16:colId xmlns:a16="http://schemas.microsoft.com/office/drawing/2014/main" val="454863006"/>
                    </a:ext>
                  </a:extLst>
                </a:gridCol>
              </a:tblGrid>
              <a:tr h="651047">
                <a:tc>
                  <a:txBody>
                    <a:bodyPr/>
                    <a:lstStyle/>
                    <a:p>
                      <a:pPr algn="ctr" fontAlgn="ctr"/>
                      <a:r>
                        <a:rPr lang="fr-FR" sz="2000" b="1" u="none" strike="noStrike" cap="small" baseline="0" dirty="0">
                          <a:solidFill>
                            <a:schemeClr val="accent5">
                              <a:lumMod val="75000"/>
                            </a:schemeClr>
                          </a:solidFill>
                          <a:effectLst/>
                        </a:rPr>
                        <a:t>scénario 1</a:t>
                      </a:r>
                    </a:p>
                    <a:p>
                      <a:pPr algn="ctr" fontAlgn="ctr"/>
                      <a:r>
                        <a:rPr lang="fr-FR" sz="1200" b="1" u="none" strike="noStrike" dirty="0">
                          <a:solidFill>
                            <a:schemeClr val="accent5">
                              <a:lumMod val="75000"/>
                            </a:schemeClr>
                          </a:solidFill>
                          <a:effectLst/>
                        </a:rPr>
                        <a:t>Contrôle périodique</a:t>
                      </a:r>
                      <a:endParaRPr lang="fr-FR" sz="1200" b="1" u="none" strike="noStrike" dirty="0">
                        <a:solidFill>
                          <a:schemeClr val="accent5">
                            <a:lumMod val="7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75%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i="1" u="none" strike="noStrike" dirty="0">
                          <a:solidFill>
                            <a:schemeClr val="accent5">
                              <a:lumMod val="75000"/>
                            </a:schemeClr>
                          </a:solidFill>
                          <a:effectLst/>
                        </a:rPr>
                        <a:t>n</a:t>
                      </a:r>
                      <a:endParaRPr lang="fr-FR" sz="1200" b="0"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289020">
                <a:tc>
                  <a:txBody>
                    <a:bodyPr/>
                    <a:lstStyle/>
                    <a:p>
                      <a:pPr algn="l" fontAlgn="b"/>
                      <a:r>
                        <a:rPr lang="fr-FR" sz="1200" u="none" strike="noStrike" dirty="0">
                          <a:solidFill>
                            <a:schemeClr val="tx1">
                              <a:lumMod val="75000"/>
                              <a:lumOff val="25000"/>
                            </a:schemeClr>
                          </a:solidFill>
                          <a:effectLst/>
                        </a:rPr>
                        <a:t>Île-de-France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284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289020">
                <a:tc>
                  <a:txBody>
                    <a:bodyPr/>
                    <a:lstStyle/>
                    <a:p>
                      <a:pPr algn="l" fontAlgn="b"/>
                      <a:r>
                        <a:rPr lang="fr-FR" sz="1200" u="none" strike="noStrike" dirty="0">
                          <a:solidFill>
                            <a:schemeClr val="tx1">
                              <a:lumMod val="75000"/>
                              <a:lumOff val="25000"/>
                            </a:schemeClr>
                          </a:solidFill>
                          <a:effectLst/>
                        </a:rPr>
                        <a:t>Centre-Val de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289020">
                <a:tc>
                  <a:txBody>
                    <a:bodyPr/>
                    <a:lstStyle/>
                    <a:p>
                      <a:pPr algn="l" fontAlgn="b"/>
                      <a:r>
                        <a:rPr lang="fr-FR" sz="1200" u="none" strike="noStrike" dirty="0">
                          <a:solidFill>
                            <a:schemeClr val="tx1">
                              <a:lumMod val="75000"/>
                              <a:lumOff val="25000"/>
                            </a:schemeClr>
                          </a:solidFill>
                          <a:effectLst/>
                        </a:rPr>
                        <a:t>Bourgogne-Franche-Comté</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289020">
                <a:tc>
                  <a:txBody>
                    <a:bodyPr/>
                    <a:lstStyle/>
                    <a:p>
                      <a:pPr algn="l" fontAlgn="b"/>
                      <a:r>
                        <a:rPr lang="fr-FR" sz="1200" u="none" strike="noStrike" dirty="0">
                          <a:solidFill>
                            <a:schemeClr val="tx1">
                              <a:lumMod val="75000"/>
                              <a:lumOff val="25000"/>
                            </a:schemeClr>
                          </a:solidFill>
                          <a:effectLst/>
                        </a:rPr>
                        <a:t>Normandie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a:solidFill>
                            <a:schemeClr val="accent5">
                              <a:lumMod val="75000"/>
                            </a:schemeClr>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289020">
                <a:tc>
                  <a:txBody>
                    <a:bodyPr/>
                    <a:lstStyle/>
                    <a:p>
                      <a:pPr algn="l" fontAlgn="b"/>
                      <a:r>
                        <a:rPr lang="fr-FR" sz="1200" u="none" strike="noStrike" dirty="0">
                          <a:solidFill>
                            <a:schemeClr val="tx1">
                              <a:lumMod val="75000"/>
                              <a:lumOff val="25000"/>
                            </a:schemeClr>
                          </a:solidFill>
                          <a:effectLst/>
                        </a:rPr>
                        <a:t>Hauts-de-France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566315"/>
                  </a:ext>
                </a:extLst>
              </a:tr>
              <a:tr h="289020">
                <a:tc>
                  <a:txBody>
                    <a:bodyPr/>
                    <a:lstStyle/>
                    <a:p>
                      <a:pPr algn="l" fontAlgn="b"/>
                      <a:r>
                        <a:rPr lang="fr-FR" sz="1200" u="none" strike="noStrike" dirty="0">
                          <a:solidFill>
                            <a:schemeClr val="tx1">
                              <a:lumMod val="75000"/>
                              <a:lumOff val="25000"/>
                            </a:schemeClr>
                          </a:solidFill>
                          <a:effectLst/>
                        </a:rPr>
                        <a:t>Grand Est</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a:solidFill>
                            <a:schemeClr val="accent5">
                              <a:lumMod val="75000"/>
                            </a:schemeClr>
                          </a:solidFill>
                          <a:effectLst/>
                          <a:latin typeface="+mn-lt"/>
                          <a:ea typeface="+mn-ea"/>
                          <a:cs typeface="+mn-cs"/>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818420"/>
                  </a:ext>
                </a:extLst>
              </a:tr>
              <a:tr h="289020">
                <a:tc>
                  <a:txBody>
                    <a:bodyPr/>
                    <a:lstStyle/>
                    <a:p>
                      <a:pPr algn="l" fontAlgn="b"/>
                      <a:r>
                        <a:rPr lang="fr-FR" sz="1200" u="none" strike="noStrike" dirty="0">
                          <a:solidFill>
                            <a:schemeClr val="tx1">
                              <a:lumMod val="75000"/>
                              <a:lumOff val="25000"/>
                            </a:schemeClr>
                          </a:solidFill>
                          <a:effectLst/>
                        </a:rPr>
                        <a:t>Pays de la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303546"/>
                  </a:ext>
                </a:extLst>
              </a:tr>
              <a:tr h="289020">
                <a:tc>
                  <a:txBody>
                    <a:bodyPr/>
                    <a:lstStyle/>
                    <a:p>
                      <a:pPr algn="l" fontAlgn="b"/>
                      <a:r>
                        <a:rPr lang="fr-FR" sz="1200" u="none" strike="noStrike" dirty="0">
                          <a:solidFill>
                            <a:schemeClr val="tx1">
                              <a:lumMod val="75000"/>
                              <a:lumOff val="25000"/>
                            </a:schemeClr>
                          </a:solidFill>
                          <a:effectLst/>
                        </a:rPr>
                        <a:t>Bretagne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a:solidFill>
                            <a:schemeClr val="accent5">
                              <a:lumMod val="75000"/>
                            </a:schemeClr>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11298"/>
                  </a:ext>
                </a:extLst>
              </a:tr>
              <a:tr h="289020">
                <a:tc>
                  <a:txBody>
                    <a:bodyPr/>
                    <a:lstStyle/>
                    <a:p>
                      <a:pPr algn="l" fontAlgn="b"/>
                      <a:r>
                        <a:rPr lang="fr-FR" sz="1200" u="none" strike="noStrike" dirty="0">
                          <a:solidFill>
                            <a:schemeClr val="tx1">
                              <a:lumMod val="75000"/>
                              <a:lumOff val="25000"/>
                            </a:schemeClr>
                          </a:solidFill>
                          <a:effectLst/>
                        </a:rPr>
                        <a:t>Nouvelle-Aquitaine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709866"/>
                  </a:ext>
                </a:extLst>
              </a:tr>
              <a:tr h="289020">
                <a:tc>
                  <a:txBody>
                    <a:bodyPr/>
                    <a:lstStyle/>
                    <a:p>
                      <a:pPr algn="l" fontAlgn="b"/>
                      <a:r>
                        <a:rPr lang="fr-FR" sz="1200" u="none" strike="noStrike" dirty="0">
                          <a:solidFill>
                            <a:schemeClr val="tx1">
                              <a:lumMod val="75000"/>
                              <a:lumOff val="25000"/>
                            </a:schemeClr>
                          </a:solidFill>
                          <a:effectLst/>
                        </a:rPr>
                        <a:t>Occitanie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22797"/>
                  </a:ext>
                </a:extLst>
              </a:tr>
              <a:tr h="289020">
                <a:tc>
                  <a:txBody>
                    <a:bodyPr/>
                    <a:lstStyle/>
                    <a:p>
                      <a:pPr algn="l" fontAlgn="b"/>
                      <a:r>
                        <a:rPr lang="fr-FR" sz="1200" u="none" strike="noStrike" dirty="0">
                          <a:solidFill>
                            <a:schemeClr val="tx1">
                              <a:lumMod val="75000"/>
                              <a:lumOff val="25000"/>
                            </a:schemeClr>
                          </a:solidFill>
                          <a:effectLst/>
                        </a:rPr>
                        <a:t>Auvergne-Rhône-Alpes</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649457"/>
                  </a:ext>
                </a:extLst>
              </a:tr>
              <a:tr h="289020">
                <a:tc>
                  <a:txBody>
                    <a:bodyPr/>
                    <a:lstStyle/>
                    <a:p>
                      <a:pPr algn="l" fontAlgn="b"/>
                      <a:r>
                        <a:rPr lang="fr-FR" sz="1200" u="none" strike="noStrike" dirty="0">
                          <a:solidFill>
                            <a:schemeClr val="tx1">
                              <a:lumMod val="75000"/>
                              <a:lumOff val="25000"/>
                            </a:schemeClr>
                          </a:solidFill>
                          <a:effectLst/>
                        </a:rPr>
                        <a:t>Provence-Alpes-Côte d'Azur</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989384"/>
                  </a:ext>
                </a:extLst>
              </a:tr>
              <a:tr h="289020">
                <a:tc>
                  <a:txBody>
                    <a:bodyPr/>
                    <a:lstStyle/>
                    <a:p>
                      <a:pPr algn="l" fontAlgn="b"/>
                      <a:r>
                        <a:rPr lang="fr-FR" sz="1200" u="none" strike="noStrike" dirty="0">
                          <a:solidFill>
                            <a:schemeClr val="tx1">
                              <a:lumMod val="75000"/>
                              <a:lumOff val="25000"/>
                            </a:schemeClr>
                          </a:solidFill>
                          <a:effectLst/>
                        </a:rPr>
                        <a:t>Corse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261108"/>
                  </a:ext>
                </a:extLst>
              </a:tr>
              <a:tr h="360000">
                <a:tc>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sp>
        <p:nvSpPr>
          <p:cNvPr id="3" name="Espace réservé du numéro de diapositive 2">
            <a:extLst>
              <a:ext uri="{FF2B5EF4-FFF2-40B4-BE49-F238E27FC236}">
                <a16:creationId xmlns:a16="http://schemas.microsoft.com/office/drawing/2014/main" id="{62575594-3ECF-468B-9339-78EDEA6E830D}"/>
              </a:ext>
            </a:extLst>
          </p:cNvPr>
          <p:cNvSpPr>
            <a:spLocks noGrp="1"/>
          </p:cNvSpPr>
          <p:nvPr>
            <p:ph type="sldNum" sz="quarter" idx="12"/>
          </p:nvPr>
        </p:nvSpPr>
        <p:spPr/>
        <p:txBody>
          <a:bodyPr/>
          <a:lstStyle/>
          <a:p>
            <a:fld id="{F428713F-B67B-40CC-85DD-1D86B6204E19}" type="slidenum">
              <a:rPr lang="fr-FR" smtClean="0"/>
              <a:pPr/>
              <a:t>39</a:t>
            </a:fld>
            <a:endParaRPr lang="fr-FR" dirty="0"/>
          </a:p>
        </p:txBody>
      </p:sp>
    </p:spTree>
    <p:extLst>
      <p:ext uri="{BB962C8B-B14F-4D97-AF65-F5344CB8AC3E}">
        <p14:creationId xmlns:p14="http://schemas.microsoft.com/office/powerpoint/2010/main" val="23972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A443E-CB66-493A-AFE7-46B6C8085086}"/>
              </a:ext>
            </a:extLst>
          </p:cNvPr>
          <p:cNvSpPr>
            <a:spLocks noGrp="1"/>
          </p:cNvSpPr>
          <p:nvPr>
            <p:ph type="title"/>
          </p:nvPr>
        </p:nvSpPr>
        <p:spPr>
          <a:xfrm>
            <a:off x="2277603" y="327365"/>
            <a:ext cx="7636793" cy="508914"/>
          </a:xfrm>
        </p:spPr>
        <p:txBody>
          <a:bodyPr>
            <a:noAutofit/>
          </a:bodyPr>
          <a:lstStyle/>
          <a:p>
            <a:r>
              <a:rPr lang="fr-FR" sz="2400" dirty="0"/>
              <a:t>L’enquête par </a:t>
            </a:r>
            <a:r>
              <a:rPr lang="fr-FR" sz="2400" u="sng" dirty="0"/>
              <a:t>téléphone au secrétariat</a:t>
            </a:r>
          </a:p>
        </p:txBody>
      </p:sp>
      <p:sp>
        <p:nvSpPr>
          <p:cNvPr id="3" name="Espace réservé du contenu 2">
            <a:extLst>
              <a:ext uri="{FF2B5EF4-FFF2-40B4-BE49-F238E27FC236}">
                <a16:creationId xmlns:a16="http://schemas.microsoft.com/office/drawing/2014/main" id="{F8739726-0424-476D-8D34-08695A323BF2}"/>
              </a:ext>
            </a:extLst>
          </p:cNvPr>
          <p:cNvSpPr>
            <a:spLocks noGrp="1"/>
          </p:cNvSpPr>
          <p:nvPr>
            <p:ph idx="1"/>
          </p:nvPr>
        </p:nvSpPr>
        <p:spPr>
          <a:xfrm>
            <a:off x="561409" y="1059247"/>
            <a:ext cx="11153986" cy="4990679"/>
          </a:xfrm>
        </p:spPr>
        <p:txBody>
          <a:bodyPr vert="horz" lIns="91440" tIns="45720" rIns="91440" bIns="45720" rtlCol="0" anchor="t">
            <a:normAutofit/>
          </a:bodyPr>
          <a:lstStyle/>
          <a:p>
            <a:pPr>
              <a:spcBef>
                <a:spcPts val="0"/>
              </a:spcBef>
              <a:spcAft>
                <a:spcPts val="1800"/>
              </a:spcAft>
            </a:pPr>
            <a:r>
              <a:rPr lang="fr-FR" sz="1600" dirty="0"/>
              <a:t>Échantillon de</a:t>
            </a:r>
            <a:r>
              <a:rPr lang="fr-FR" sz="1600" dirty="0">
                <a:solidFill>
                  <a:schemeClr val="accent5"/>
                </a:solidFill>
              </a:rPr>
              <a:t> </a:t>
            </a:r>
            <a:r>
              <a:rPr lang="fr-FR" sz="1600" b="1" dirty="0">
                <a:solidFill>
                  <a:schemeClr val="accent5"/>
                </a:solidFill>
              </a:rPr>
              <a:t>2 436 ophtalmologistes</a:t>
            </a:r>
            <a:r>
              <a:rPr lang="fr-FR" sz="1600" b="1" dirty="0">
                <a:solidFill>
                  <a:schemeClr val="accent5">
                    <a:lumMod val="75000"/>
                  </a:schemeClr>
                </a:solidFill>
              </a:rPr>
              <a:t> </a:t>
            </a:r>
            <a:r>
              <a:rPr lang="fr-FR" sz="1600" dirty="0"/>
              <a:t>exerçant en dehors des hôpitaux soit </a:t>
            </a:r>
            <a:r>
              <a:rPr lang="fr-FR" sz="1600" b="1" dirty="0">
                <a:solidFill>
                  <a:schemeClr val="accent5"/>
                </a:solidFill>
              </a:rPr>
              <a:t>plus de la moitié de l’effectif total en France</a:t>
            </a:r>
            <a:r>
              <a:rPr lang="fr-FR" sz="1600" b="1" baseline="30000" dirty="0">
                <a:solidFill>
                  <a:schemeClr val="accent5"/>
                </a:solidFill>
              </a:rPr>
              <a:t>1</a:t>
            </a:r>
            <a:r>
              <a:rPr lang="fr-FR" sz="1600" b="1" dirty="0">
                <a:solidFill>
                  <a:schemeClr val="accent5"/>
                </a:solidFill>
              </a:rPr>
              <a:t> </a:t>
            </a:r>
            <a:r>
              <a:rPr lang="fr-FR" sz="1600" dirty="0">
                <a:solidFill>
                  <a:schemeClr val="accent5"/>
                </a:solidFill>
              </a:rPr>
              <a:t>(52%) </a:t>
            </a:r>
            <a:r>
              <a:rPr lang="fr-FR" sz="1600" dirty="0"/>
              <a:t>contactés par téléphone par </a:t>
            </a:r>
            <a:r>
              <a:rPr lang="fr-FR" sz="1600" b="1" dirty="0">
                <a:solidFill>
                  <a:schemeClr val="accent5"/>
                </a:solidFill>
              </a:rPr>
              <a:t>l’institut de sondage CSA </a:t>
            </a:r>
            <a:r>
              <a:rPr lang="fr-FR" sz="1600" dirty="0"/>
              <a:t>du 30 mai au 14 juin (appels mystères).</a:t>
            </a:r>
          </a:p>
          <a:p>
            <a:pPr>
              <a:spcBef>
                <a:spcPts val="0"/>
              </a:spcBef>
              <a:spcAft>
                <a:spcPts val="1200"/>
              </a:spcAft>
            </a:pPr>
            <a:r>
              <a:rPr lang="fr-FR" sz="1600" b="1" dirty="0">
                <a:solidFill>
                  <a:schemeClr val="accent5"/>
                </a:solidFill>
              </a:rPr>
              <a:t>Échantillon représentatif </a:t>
            </a:r>
            <a:r>
              <a:rPr lang="fr-FR" sz="1600" dirty="0"/>
              <a:t>pour chacun des scénarii selon les régions, la taille de l’agglomération, le secteur d’exercice (1 ou 2) et l’exercice isolé ou en groupe.</a:t>
            </a:r>
          </a:p>
          <a:p>
            <a:pPr>
              <a:spcBef>
                <a:spcPts val="0"/>
              </a:spcBef>
              <a:spcAft>
                <a:spcPts val="1200"/>
              </a:spcAft>
            </a:pPr>
            <a:r>
              <a:rPr lang="fr-FR" sz="1600" dirty="0"/>
              <a:t>Médecins choisis </a:t>
            </a:r>
            <a:r>
              <a:rPr lang="fr-FR" sz="1600" b="1" dirty="0">
                <a:solidFill>
                  <a:schemeClr val="accent5"/>
                </a:solidFill>
              </a:rPr>
              <a:t>aléatoirement</a:t>
            </a:r>
            <a:r>
              <a:rPr lang="fr-FR" sz="1600" dirty="0"/>
              <a:t> par l’Institut CSA au sein de chaque quota prédéfini.</a:t>
            </a:r>
          </a:p>
          <a:p>
            <a:pPr>
              <a:spcBef>
                <a:spcPts val="0"/>
              </a:spcBef>
              <a:spcAft>
                <a:spcPts val="1200"/>
              </a:spcAft>
            </a:pPr>
            <a:r>
              <a:rPr lang="fr-FR" sz="1600" dirty="0"/>
              <a:t>Création de deux scénarii avec un délai de prise en charge différent :</a:t>
            </a:r>
          </a:p>
          <a:p>
            <a:pPr lvl="1">
              <a:spcBef>
                <a:spcPts val="0"/>
              </a:spcBef>
              <a:spcAft>
                <a:spcPts val="1200"/>
              </a:spcAft>
            </a:pPr>
            <a:r>
              <a:rPr lang="fr-FR" sz="1600" b="1" cap="small" dirty="0">
                <a:solidFill>
                  <a:schemeClr val="accent5"/>
                </a:solidFill>
              </a:rPr>
              <a:t>Scénario 1 </a:t>
            </a:r>
            <a:r>
              <a:rPr lang="fr-FR" sz="1600" dirty="0"/>
              <a:t>: nouveau patient demandant un RDV pour un </a:t>
            </a:r>
            <a:r>
              <a:rPr lang="fr-FR" sz="1600" dirty="0">
                <a:solidFill>
                  <a:schemeClr val="accent5"/>
                </a:solidFill>
              </a:rPr>
              <a:t>contrôle </a:t>
            </a:r>
            <a:r>
              <a:rPr lang="fr-FR" sz="1600" dirty="0"/>
              <a:t>périodique de la vue </a:t>
            </a:r>
            <a:r>
              <a:rPr lang="fr-FR" sz="1600" dirty="0">
                <a:solidFill>
                  <a:schemeClr val="accent5"/>
                </a:solidFill>
              </a:rPr>
              <a:t>(n = 1 213)</a:t>
            </a:r>
          </a:p>
          <a:p>
            <a:pPr lvl="1">
              <a:spcBef>
                <a:spcPts val="0"/>
              </a:spcBef>
              <a:spcAft>
                <a:spcPts val="1200"/>
              </a:spcAft>
            </a:pPr>
            <a:r>
              <a:rPr lang="fr-FR" sz="1600" b="1" cap="small" dirty="0">
                <a:solidFill>
                  <a:schemeClr val="accent5"/>
                </a:solidFill>
              </a:rPr>
              <a:t>Scénario 2</a:t>
            </a:r>
            <a:r>
              <a:rPr lang="fr-FR" sz="1600" b="1" dirty="0">
                <a:solidFill>
                  <a:schemeClr val="accent5">
                    <a:lumMod val="75000"/>
                  </a:schemeClr>
                </a:solidFill>
              </a:rPr>
              <a:t> </a:t>
            </a:r>
            <a:r>
              <a:rPr lang="fr-FR" sz="1600" dirty="0"/>
              <a:t>: nouveau patient présentant de nouveaux symptômes (points noirs, filaments) nécessitant une </a:t>
            </a:r>
            <a:r>
              <a:rPr lang="fr-FR" sz="1600" b="1" dirty="0"/>
              <a:t>consultation rapprochée</a:t>
            </a:r>
            <a:r>
              <a:rPr lang="fr-FR" sz="1600" dirty="0"/>
              <a:t>, sans être une véritable urgence </a:t>
            </a:r>
            <a:r>
              <a:rPr lang="fr-FR" sz="1600" dirty="0">
                <a:solidFill>
                  <a:schemeClr val="accent5"/>
                </a:solidFill>
              </a:rPr>
              <a:t>(n = 1 223) </a:t>
            </a:r>
          </a:p>
          <a:p>
            <a:pPr>
              <a:spcBef>
                <a:spcPts val="0"/>
              </a:spcBef>
              <a:spcAft>
                <a:spcPts val="1800"/>
              </a:spcAft>
            </a:pPr>
            <a:r>
              <a:rPr lang="fr-FR" sz="1600" dirty="0"/>
              <a:t>Prise en compte des </a:t>
            </a:r>
            <a:r>
              <a:rPr lang="fr-FR" sz="1600" b="1" dirty="0">
                <a:solidFill>
                  <a:schemeClr val="accent5"/>
                </a:solidFill>
              </a:rPr>
              <a:t>délais</a:t>
            </a:r>
            <a:r>
              <a:rPr lang="fr-FR" sz="1600" dirty="0"/>
              <a:t> (en jours) mais aussi de la </a:t>
            </a:r>
            <a:r>
              <a:rPr lang="fr-FR" sz="1600" b="1" dirty="0">
                <a:solidFill>
                  <a:schemeClr val="accent5"/>
                </a:solidFill>
              </a:rPr>
              <a:t>proportion de rendez-vous obtenus</a:t>
            </a:r>
            <a:r>
              <a:rPr lang="fr-FR" sz="1600" dirty="0"/>
              <a:t>.</a:t>
            </a:r>
          </a:p>
          <a:p>
            <a:pPr>
              <a:spcBef>
                <a:spcPts val="0"/>
              </a:spcBef>
              <a:spcAft>
                <a:spcPts val="1200"/>
              </a:spcAft>
            </a:pPr>
            <a:r>
              <a:rPr lang="fr-FR" sz="1600" dirty="0"/>
              <a:t>Nouvelle question pour les cabinets de groupe, la personne effectuant l’appel mystère peut demander un RDV auprès d’un autre ophtalmologiste du cabinet en cas de refus de RDV ou pour obtenir un RDV plus rapidement.</a:t>
            </a:r>
          </a:p>
          <a:p>
            <a:pPr>
              <a:spcBef>
                <a:spcPts val="0"/>
              </a:spcBef>
              <a:spcAft>
                <a:spcPts val="1200"/>
              </a:spcAft>
            </a:pPr>
            <a:r>
              <a:rPr lang="fr-FR" sz="1600" dirty="0"/>
              <a:t>Analyse des résultats par Mme Joy Raynaud, docteur en géographie, spécialiste de l'accès aux soins et de l'expertise territoriale, à partir d’une base anonymisée (nom des médecins).</a:t>
            </a:r>
          </a:p>
        </p:txBody>
      </p:sp>
      <p:sp>
        <p:nvSpPr>
          <p:cNvPr id="5" name="ZoneTexte 4">
            <a:extLst>
              <a:ext uri="{FF2B5EF4-FFF2-40B4-BE49-F238E27FC236}">
                <a16:creationId xmlns:a16="http://schemas.microsoft.com/office/drawing/2014/main" id="{15C28FAA-8075-46A7-AB20-AE10E04F4958}"/>
              </a:ext>
            </a:extLst>
          </p:cNvPr>
          <p:cNvSpPr txBox="1"/>
          <p:nvPr/>
        </p:nvSpPr>
        <p:spPr>
          <a:xfrm>
            <a:off x="561409" y="6269025"/>
            <a:ext cx="10784121" cy="261610"/>
          </a:xfrm>
          <a:prstGeom prst="rect">
            <a:avLst/>
          </a:prstGeom>
          <a:solidFill>
            <a:srgbClr val="F3F9FB"/>
          </a:solidFill>
        </p:spPr>
        <p:txBody>
          <a:bodyPr wrap="square" rtlCol="0">
            <a:spAutoFit/>
          </a:bodyPr>
          <a:lstStyle/>
          <a:p>
            <a:r>
              <a:rPr lang="fr-FR" sz="1200" b="1" baseline="30000" dirty="0">
                <a:solidFill>
                  <a:schemeClr val="accent5">
                    <a:lumMod val="75000"/>
                  </a:schemeClr>
                </a:solidFill>
              </a:rPr>
              <a:t>1 </a:t>
            </a:r>
            <a:r>
              <a:rPr lang="fr-FR" sz="1100" dirty="0">
                <a:solidFill>
                  <a:schemeClr val="accent5">
                    <a:lumMod val="75000"/>
                  </a:schemeClr>
                </a:solidFill>
              </a:rPr>
              <a:t>ASIP-Santé RPPS, traitements Drees, données au 1er janvier 2023 : 3 412 ophtalmologistes libéraux exclusifs, 1 316 en exercice mixte, 493 hospitaliers, 528 salariés</a:t>
            </a:r>
            <a:r>
              <a:rPr lang="fr-FR" sz="1100" b="1" dirty="0">
                <a:solidFill>
                  <a:schemeClr val="accent5">
                    <a:lumMod val="75000"/>
                  </a:schemeClr>
                </a:solidFill>
              </a:rPr>
              <a:t>. </a:t>
            </a:r>
          </a:p>
        </p:txBody>
      </p:sp>
      <p:sp>
        <p:nvSpPr>
          <p:cNvPr id="4" name="Espace réservé du numéro de diapositive 3">
            <a:extLst>
              <a:ext uri="{FF2B5EF4-FFF2-40B4-BE49-F238E27FC236}">
                <a16:creationId xmlns:a16="http://schemas.microsoft.com/office/drawing/2014/main" id="{807502B3-37BF-42A9-AFB0-09FA71449A09}"/>
              </a:ext>
            </a:extLst>
          </p:cNvPr>
          <p:cNvSpPr>
            <a:spLocks noGrp="1"/>
          </p:cNvSpPr>
          <p:nvPr>
            <p:ph type="sldNum" sz="quarter" idx="12"/>
          </p:nvPr>
        </p:nvSpPr>
        <p:spPr/>
        <p:txBody>
          <a:bodyPr/>
          <a:lstStyle/>
          <a:p>
            <a:fld id="{F428713F-B67B-40CC-85DD-1D86B6204E19}" type="slidenum">
              <a:rPr lang="fr-FR" smtClean="0"/>
              <a:pPr/>
              <a:t>4</a:t>
            </a:fld>
            <a:endParaRPr lang="fr-FR" dirty="0"/>
          </a:p>
        </p:txBody>
      </p:sp>
      <p:sp>
        <p:nvSpPr>
          <p:cNvPr id="6" name="Flèche : bas 5">
            <a:extLst>
              <a:ext uri="{FF2B5EF4-FFF2-40B4-BE49-F238E27FC236}">
                <a16:creationId xmlns:a16="http://schemas.microsoft.com/office/drawing/2014/main" id="{672AE59E-DE10-9D51-3A1C-652C0199BD16}"/>
              </a:ext>
            </a:extLst>
          </p:cNvPr>
          <p:cNvSpPr/>
          <p:nvPr/>
        </p:nvSpPr>
        <p:spPr>
          <a:xfrm rot="16200000">
            <a:off x="718955" y="-503412"/>
            <a:ext cx="740298" cy="217820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b="1" dirty="0">
                <a:solidFill>
                  <a:schemeClr val="bg1"/>
                </a:solidFill>
              </a:rPr>
              <a:t>Méthode</a:t>
            </a:r>
          </a:p>
        </p:txBody>
      </p:sp>
    </p:spTree>
    <p:extLst>
      <p:ext uri="{BB962C8B-B14F-4D97-AF65-F5344CB8AC3E}">
        <p14:creationId xmlns:p14="http://schemas.microsoft.com/office/powerpoint/2010/main" val="495901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605651" y="377960"/>
            <a:ext cx="9798456" cy="480687"/>
          </a:xfrm>
        </p:spPr>
        <p:txBody>
          <a:bodyPr>
            <a:normAutofit/>
          </a:bodyPr>
          <a:lstStyle/>
          <a:p>
            <a:r>
              <a:rPr lang="fr-FR" sz="2400" cap="small" dirty="0">
                <a:solidFill>
                  <a:schemeClr val="accent5"/>
                </a:solidFill>
              </a:rPr>
              <a:t>Annexe 7 : </a:t>
            </a:r>
            <a:r>
              <a:rPr lang="fr-FR" sz="2400" dirty="0"/>
              <a:t>L’évolution des délais médians en région depuis 2019</a:t>
            </a:r>
            <a:endParaRPr lang="fr-FR" dirty="0"/>
          </a:p>
        </p:txBody>
      </p:sp>
      <p:sp>
        <p:nvSpPr>
          <p:cNvPr id="3" name="Espace réservé du numéro de diapositive 2">
            <a:extLst>
              <a:ext uri="{FF2B5EF4-FFF2-40B4-BE49-F238E27FC236}">
                <a16:creationId xmlns:a16="http://schemas.microsoft.com/office/drawing/2014/main" id="{606BE970-36F8-4854-BD31-77CAB468C0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28713F-B67B-40CC-85DD-1D86B6204E19}" type="slidenum">
              <a:rPr kumimoji="0" lang="fr-FR" sz="1400" b="1" i="0" u="none" strike="noStrike" kern="1200" cap="none" spc="0" normalizeH="0" baseline="0" noProof="0" smtClean="0">
                <a:ln>
                  <a:noFill/>
                </a:ln>
                <a:solidFill>
                  <a:srgbClr val="4BACC6"/>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FR" sz="1400" b="1" i="0" u="none" strike="noStrike" kern="1200" cap="none" spc="0" normalizeH="0" baseline="0" noProof="0" dirty="0">
              <a:ln>
                <a:noFill/>
              </a:ln>
              <a:solidFill>
                <a:srgbClr val="4BACC6"/>
              </a:solidFill>
              <a:effectLst/>
              <a:uLnTx/>
              <a:uFillTx/>
              <a:latin typeface="Trebuchet MS"/>
              <a:ea typeface="+mn-ea"/>
              <a:cs typeface="+mn-cs"/>
            </a:endParaRPr>
          </a:p>
        </p:txBody>
      </p:sp>
      <p:graphicFrame>
        <p:nvGraphicFramePr>
          <p:cNvPr id="9" name="Espace réservé du contenu 3">
            <a:extLst>
              <a:ext uri="{FF2B5EF4-FFF2-40B4-BE49-F238E27FC236}">
                <a16:creationId xmlns:a16="http://schemas.microsoft.com/office/drawing/2014/main" id="{43875325-12E0-44BA-8861-36C9159BFFDA}"/>
              </a:ext>
            </a:extLst>
          </p:cNvPr>
          <p:cNvGraphicFramePr>
            <a:graphicFrameLocks noGrp="1"/>
          </p:cNvGraphicFramePr>
          <p:nvPr>
            <p:ph idx="1"/>
            <p:extLst>
              <p:ext uri="{D42A27DB-BD31-4B8C-83A1-F6EECF244321}">
                <p14:modId xmlns:p14="http://schemas.microsoft.com/office/powerpoint/2010/main" val="3095763253"/>
              </p:ext>
            </p:extLst>
          </p:nvPr>
        </p:nvGraphicFramePr>
        <p:xfrm>
          <a:off x="964677" y="1275445"/>
          <a:ext cx="10262645" cy="4808969"/>
        </p:xfrm>
        <a:graphic>
          <a:graphicData uri="http://schemas.openxmlformats.org/drawingml/2006/table">
            <a:tbl>
              <a:tblPr firstCol="1" bandRow="1">
                <a:tableStyleId>{5FD0F851-EC5A-4D38-B0AD-8093EC10F338}</a:tableStyleId>
              </a:tblPr>
              <a:tblGrid>
                <a:gridCol w="2190446">
                  <a:extLst>
                    <a:ext uri="{9D8B030D-6E8A-4147-A177-3AD203B41FA5}">
                      <a16:colId xmlns:a16="http://schemas.microsoft.com/office/drawing/2014/main" val="709373017"/>
                    </a:ext>
                  </a:extLst>
                </a:gridCol>
                <a:gridCol w="1095223">
                  <a:extLst>
                    <a:ext uri="{9D8B030D-6E8A-4147-A177-3AD203B41FA5}">
                      <a16:colId xmlns:a16="http://schemas.microsoft.com/office/drawing/2014/main" val="2792974303"/>
                    </a:ext>
                  </a:extLst>
                </a:gridCol>
                <a:gridCol w="1095223">
                  <a:extLst>
                    <a:ext uri="{9D8B030D-6E8A-4147-A177-3AD203B41FA5}">
                      <a16:colId xmlns:a16="http://schemas.microsoft.com/office/drawing/2014/main" val="543819673"/>
                    </a:ext>
                  </a:extLst>
                </a:gridCol>
                <a:gridCol w="1095223">
                  <a:extLst>
                    <a:ext uri="{9D8B030D-6E8A-4147-A177-3AD203B41FA5}">
                      <a16:colId xmlns:a16="http://schemas.microsoft.com/office/drawing/2014/main" val="1710499500"/>
                    </a:ext>
                  </a:extLst>
                </a:gridCol>
                <a:gridCol w="1095223">
                  <a:extLst>
                    <a:ext uri="{9D8B030D-6E8A-4147-A177-3AD203B41FA5}">
                      <a16:colId xmlns:a16="http://schemas.microsoft.com/office/drawing/2014/main" val="1394372044"/>
                    </a:ext>
                  </a:extLst>
                </a:gridCol>
                <a:gridCol w="1095223">
                  <a:extLst>
                    <a:ext uri="{9D8B030D-6E8A-4147-A177-3AD203B41FA5}">
                      <a16:colId xmlns:a16="http://schemas.microsoft.com/office/drawing/2014/main" val="437322083"/>
                    </a:ext>
                  </a:extLst>
                </a:gridCol>
                <a:gridCol w="1095223">
                  <a:extLst>
                    <a:ext uri="{9D8B030D-6E8A-4147-A177-3AD203B41FA5}">
                      <a16:colId xmlns:a16="http://schemas.microsoft.com/office/drawing/2014/main" val="1044024145"/>
                    </a:ext>
                  </a:extLst>
                </a:gridCol>
                <a:gridCol w="1500861">
                  <a:extLst>
                    <a:ext uri="{9D8B030D-6E8A-4147-A177-3AD203B41FA5}">
                      <a16:colId xmlns:a16="http://schemas.microsoft.com/office/drawing/2014/main" val="2611511731"/>
                    </a:ext>
                  </a:extLst>
                </a:gridCol>
              </a:tblGrid>
              <a:tr h="834882">
                <a:tc>
                  <a:txBody>
                    <a:bodyPr/>
                    <a:lstStyle/>
                    <a:p>
                      <a:pPr algn="ctr" fontAlgn="ctr"/>
                      <a:r>
                        <a:rPr lang="fr-FR" sz="1400" b="1" u="none" strike="noStrike" dirty="0">
                          <a:solidFill>
                            <a:schemeClr val="accent5">
                              <a:lumMod val="75000"/>
                            </a:schemeClr>
                          </a:solidFill>
                          <a:effectLst/>
                          <a:latin typeface="+mn-lt"/>
                        </a:rPr>
                        <a:t>Délai médian</a:t>
                      </a:r>
                    </a:p>
                    <a:p>
                      <a:pPr algn="ctr" fontAlgn="ctr"/>
                      <a:r>
                        <a:rPr lang="fr-FR" sz="1200" b="1" u="none" strike="noStrike" dirty="0">
                          <a:solidFill>
                            <a:schemeClr val="accent5">
                              <a:lumMod val="75000"/>
                            </a:schemeClr>
                          </a:solidFill>
                          <a:effectLst/>
                          <a:latin typeface="+mn-lt"/>
                        </a:rPr>
                        <a:t>(en jour)</a:t>
                      </a:r>
                    </a:p>
                    <a:p>
                      <a:pPr algn="ctr" fontAlgn="ctr">
                        <a:lnSpc>
                          <a:spcPct val="150000"/>
                        </a:lnSpc>
                      </a:pPr>
                      <a:r>
                        <a:rPr lang="fr-FR" sz="1400" b="1" u="none" strike="noStrike" kern="1200" dirty="0">
                          <a:solidFill>
                            <a:schemeClr val="accent5">
                              <a:lumMod val="75000"/>
                            </a:schemeClr>
                          </a:solidFill>
                          <a:effectLst/>
                          <a:latin typeface="+mn-lt"/>
                          <a:ea typeface="+mn-ea"/>
                          <a:cs typeface="+mn-cs"/>
                        </a:rPr>
                        <a:t>Scénario 1</a:t>
                      </a: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2019</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2020</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2021</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rgbClr val="404040"/>
                          </a:solidFill>
                          <a:effectLst/>
                          <a:latin typeface="+mj-lt"/>
                        </a:rPr>
                        <a:t>CSA SNOF</a:t>
                      </a:r>
                    </a:p>
                    <a:p>
                      <a:pPr algn="ctr" rtl="0" fontAlgn="ctr"/>
                      <a:r>
                        <a:rPr lang="fr-FR" sz="1100" b="1" i="0" u="none" strike="noStrike" dirty="0">
                          <a:solidFill>
                            <a:srgbClr val="4BACC6"/>
                          </a:solidFill>
                          <a:effectLst/>
                          <a:latin typeface="+mj-lt"/>
                        </a:rPr>
                        <a:t>2022</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CSA</a:t>
                      </a:r>
                      <a:r>
                        <a:rPr lang="fr-FR" sz="1100" b="1" i="0" u="none" strike="noStrike" dirty="0">
                          <a:solidFill>
                            <a:srgbClr val="404040"/>
                          </a:solidFill>
                          <a:effectLst/>
                          <a:latin typeface="+mj-lt"/>
                        </a:rPr>
                        <a:t> SNOF</a:t>
                      </a:r>
                    </a:p>
                    <a:p>
                      <a:pPr algn="ctr" rtl="0" fontAlgn="ctr"/>
                      <a:r>
                        <a:rPr lang="fr-FR" sz="1100" b="1" i="0" u="none" strike="noStrike" dirty="0">
                          <a:solidFill>
                            <a:srgbClr val="4BACC6"/>
                          </a:solidFill>
                          <a:effectLst/>
                          <a:latin typeface="+mj-lt"/>
                        </a:rPr>
                        <a:t>2023</a:t>
                      </a:r>
                      <a:endParaRPr lang="fr-FR" sz="1100" b="1" i="0" u="none" strike="noStrike" dirty="0">
                        <a:solidFill>
                          <a:srgbClr val="40404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tx1">
                              <a:lumMod val="75000"/>
                              <a:lumOff val="25000"/>
                            </a:schemeClr>
                          </a:solidFill>
                          <a:effectLst/>
                          <a:latin typeface="+mn-lt"/>
                          <a:ea typeface="+mn-ea"/>
                          <a:cs typeface="+mn-cs"/>
                        </a:rPr>
                        <a:t>CSA</a:t>
                      </a:r>
                      <a:r>
                        <a:rPr lang="fr-FR" sz="1100" b="1" i="0" u="none" strike="noStrike" kern="1200" dirty="0">
                          <a:solidFill>
                            <a:srgbClr val="404040"/>
                          </a:solidFill>
                          <a:effectLst/>
                          <a:latin typeface="+mn-lt"/>
                          <a:ea typeface="+mn-ea"/>
                          <a:cs typeface="+mn-cs"/>
                        </a:rPr>
                        <a:t> SNOF</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i="0" u="none" strike="noStrike" kern="1200" dirty="0">
                          <a:solidFill>
                            <a:srgbClr val="4BACC6"/>
                          </a:solidFill>
                          <a:effectLst/>
                          <a:latin typeface="+mn-lt"/>
                          <a:ea typeface="+mn-ea"/>
                          <a:cs typeface="+mn-cs"/>
                        </a:rPr>
                        <a:t>2024</a:t>
                      </a:r>
                      <a:endParaRPr lang="fr-FR" sz="1100" b="1" i="0" u="none" strike="noStrike" kern="1200" dirty="0">
                        <a:solidFill>
                          <a:srgbClr val="40404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0" u="none" strike="noStrike" kern="1200" dirty="0">
                          <a:solidFill>
                            <a:schemeClr val="accent5">
                              <a:lumMod val="75000"/>
                            </a:schemeClr>
                          </a:solidFill>
                          <a:effectLst/>
                          <a:latin typeface="+mj-lt"/>
                          <a:ea typeface="+mn-ea"/>
                          <a:cs typeface="+mn-cs"/>
                        </a:rPr>
                        <a:t>Évolution </a:t>
                      </a:r>
                    </a:p>
                    <a:p>
                      <a:pPr algn="ctr" fontAlgn="ctr"/>
                      <a:r>
                        <a:rPr lang="fr-FR" sz="1200" b="1" i="0" u="none" strike="noStrike" kern="1200" dirty="0">
                          <a:solidFill>
                            <a:schemeClr val="accent5">
                              <a:lumMod val="75000"/>
                            </a:schemeClr>
                          </a:solidFill>
                          <a:effectLst/>
                          <a:latin typeface="+mj-lt"/>
                          <a:ea typeface="+mn-ea"/>
                          <a:cs typeface="+mn-cs"/>
                        </a:rPr>
                        <a:t>2019 à 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305699">
                <a:tc>
                  <a:txBody>
                    <a:bodyPr/>
                    <a:lstStyle/>
                    <a:p>
                      <a:pPr algn="l" fontAlgn="b"/>
                      <a:r>
                        <a:rPr lang="fr-FR" sz="1200" u="none" strike="noStrike" dirty="0">
                          <a:solidFill>
                            <a:schemeClr val="tx1">
                              <a:lumMod val="75000"/>
                              <a:lumOff val="25000"/>
                            </a:schemeClr>
                          </a:solidFill>
                          <a:effectLst/>
                        </a:rPr>
                        <a:t>Île-de-France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305699">
                <a:tc>
                  <a:txBody>
                    <a:bodyPr/>
                    <a:lstStyle/>
                    <a:p>
                      <a:pPr algn="l" fontAlgn="b"/>
                      <a:r>
                        <a:rPr lang="fr-FR" sz="1200" u="none" strike="noStrike" dirty="0">
                          <a:solidFill>
                            <a:schemeClr val="tx1">
                              <a:lumMod val="75000"/>
                              <a:lumOff val="25000"/>
                            </a:schemeClr>
                          </a:solidFill>
                          <a:effectLst/>
                        </a:rPr>
                        <a:t>Centre-Val de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305699">
                <a:tc>
                  <a:txBody>
                    <a:bodyPr/>
                    <a:lstStyle/>
                    <a:p>
                      <a:pPr algn="l" fontAlgn="b"/>
                      <a:r>
                        <a:rPr lang="fr-FR" sz="1200" u="none" strike="noStrike" dirty="0">
                          <a:solidFill>
                            <a:schemeClr val="tx1">
                              <a:lumMod val="75000"/>
                              <a:lumOff val="25000"/>
                            </a:schemeClr>
                          </a:solidFill>
                          <a:effectLst/>
                        </a:rPr>
                        <a:t>Bourgogne-Franche-Comté</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305699">
                <a:tc>
                  <a:txBody>
                    <a:bodyPr/>
                    <a:lstStyle/>
                    <a:p>
                      <a:pPr algn="l" fontAlgn="b"/>
                      <a:r>
                        <a:rPr lang="fr-FR" sz="1200" u="none" strike="noStrike" dirty="0">
                          <a:solidFill>
                            <a:schemeClr val="tx1">
                              <a:lumMod val="75000"/>
                              <a:lumOff val="25000"/>
                            </a:schemeClr>
                          </a:solidFill>
                          <a:effectLst/>
                        </a:rPr>
                        <a:t>Normandie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a:solidFill>
                            <a:srgbClr val="404040"/>
                          </a:solidFill>
                          <a:effectLst/>
                          <a:latin typeface="+mj-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305699">
                <a:tc>
                  <a:txBody>
                    <a:bodyPr/>
                    <a:lstStyle/>
                    <a:p>
                      <a:pPr algn="l" fontAlgn="b"/>
                      <a:r>
                        <a:rPr lang="fr-FR" sz="1200" u="none" strike="noStrike" dirty="0">
                          <a:solidFill>
                            <a:schemeClr val="tx1">
                              <a:lumMod val="75000"/>
                              <a:lumOff val="25000"/>
                            </a:schemeClr>
                          </a:solidFill>
                          <a:effectLst/>
                        </a:rPr>
                        <a:t>Hauts-de-France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566315"/>
                  </a:ext>
                </a:extLst>
              </a:tr>
              <a:tr h="305699">
                <a:tc>
                  <a:txBody>
                    <a:bodyPr/>
                    <a:lstStyle/>
                    <a:p>
                      <a:pPr algn="l" fontAlgn="b"/>
                      <a:r>
                        <a:rPr lang="fr-FR" sz="1200" u="none" strike="noStrike" dirty="0">
                          <a:solidFill>
                            <a:schemeClr val="tx1">
                              <a:lumMod val="75000"/>
                              <a:lumOff val="25000"/>
                            </a:schemeClr>
                          </a:solidFill>
                          <a:effectLst/>
                        </a:rPr>
                        <a:t>Grand Est</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818420"/>
                  </a:ext>
                </a:extLst>
              </a:tr>
              <a:tr h="305699">
                <a:tc>
                  <a:txBody>
                    <a:bodyPr/>
                    <a:lstStyle/>
                    <a:p>
                      <a:pPr algn="l" fontAlgn="b"/>
                      <a:r>
                        <a:rPr lang="fr-FR" sz="1200" u="none" strike="noStrike" dirty="0">
                          <a:solidFill>
                            <a:schemeClr val="tx1">
                              <a:lumMod val="75000"/>
                              <a:lumOff val="25000"/>
                            </a:schemeClr>
                          </a:solidFill>
                          <a:effectLst/>
                        </a:rPr>
                        <a:t>Pays de la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a:solidFill>
                            <a:srgbClr val="404040"/>
                          </a:solidFill>
                          <a:effectLst/>
                          <a:latin typeface="+mj-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a:solidFill>
                            <a:schemeClr val="accent5">
                              <a:lumMod val="75000"/>
                            </a:schemeClr>
                          </a:solidFill>
                          <a:effectLst/>
                          <a:latin typeface="+mj-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303546"/>
                  </a:ext>
                </a:extLst>
              </a:tr>
              <a:tr h="305699">
                <a:tc>
                  <a:txBody>
                    <a:bodyPr/>
                    <a:lstStyle/>
                    <a:p>
                      <a:pPr algn="l" fontAlgn="b"/>
                      <a:r>
                        <a:rPr lang="fr-FR" sz="1200" u="none" strike="noStrike" dirty="0">
                          <a:solidFill>
                            <a:schemeClr val="tx1">
                              <a:lumMod val="75000"/>
                              <a:lumOff val="25000"/>
                            </a:schemeClr>
                          </a:solidFill>
                          <a:effectLst/>
                        </a:rPr>
                        <a:t>Bretagne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11298"/>
                  </a:ext>
                </a:extLst>
              </a:tr>
              <a:tr h="305699">
                <a:tc>
                  <a:txBody>
                    <a:bodyPr/>
                    <a:lstStyle/>
                    <a:p>
                      <a:pPr algn="l" fontAlgn="b"/>
                      <a:r>
                        <a:rPr lang="fr-FR" sz="1200" u="none" strike="noStrike" dirty="0">
                          <a:solidFill>
                            <a:schemeClr val="tx1">
                              <a:lumMod val="75000"/>
                              <a:lumOff val="25000"/>
                            </a:schemeClr>
                          </a:solidFill>
                          <a:effectLst/>
                        </a:rPr>
                        <a:t>Nouvelle-Aquitaine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709866"/>
                  </a:ext>
                </a:extLst>
              </a:tr>
              <a:tr h="305699">
                <a:tc>
                  <a:txBody>
                    <a:bodyPr/>
                    <a:lstStyle/>
                    <a:p>
                      <a:pPr algn="l" fontAlgn="b"/>
                      <a:r>
                        <a:rPr lang="fr-FR" sz="1200" u="none" strike="noStrike" dirty="0">
                          <a:solidFill>
                            <a:schemeClr val="tx1">
                              <a:lumMod val="75000"/>
                              <a:lumOff val="25000"/>
                            </a:schemeClr>
                          </a:solidFill>
                          <a:effectLst/>
                        </a:rPr>
                        <a:t>Occitanie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22797"/>
                  </a:ext>
                </a:extLst>
              </a:tr>
              <a:tr h="305699">
                <a:tc>
                  <a:txBody>
                    <a:bodyPr/>
                    <a:lstStyle/>
                    <a:p>
                      <a:pPr algn="l" fontAlgn="b"/>
                      <a:r>
                        <a:rPr lang="fr-FR" sz="1200" u="none" strike="noStrike" dirty="0">
                          <a:solidFill>
                            <a:schemeClr val="tx1">
                              <a:lumMod val="75000"/>
                              <a:lumOff val="25000"/>
                            </a:schemeClr>
                          </a:solidFill>
                          <a:effectLst/>
                        </a:rPr>
                        <a:t>Auvergne-Rhône-Alpes</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649457"/>
                  </a:ext>
                </a:extLst>
              </a:tr>
              <a:tr h="305699">
                <a:tc>
                  <a:txBody>
                    <a:bodyPr/>
                    <a:lstStyle/>
                    <a:p>
                      <a:pPr algn="l" fontAlgn="b"/>
                      <a:r>
                        <a:rPr lang="fr-FR" sz="1200" u="none" strike="noStrike" dirty="0">
                          <a:solidFill>
                            <a:schemeClr val="tx1">
                              <a:lumMod val="75000"/>
                              <a:lumOff val="25000"/>
                            </a:schemeClr>
                          </a:solidFill>
                          <a:effectLst/>
                        </a:rPr>
                        <a:t>Provence-Alpes-Côte d'Azur</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989384"/>
                  </a:ext>
                </a:extLst>
              </a:tr>
              <a:tr h="305699">
                <a:tc>
                  <a:txBody>
                    <a:bodyPr/>
                    <a:lstStyle/>
                    <a:p>
                      <a:pPr algn="l" fontAlgn="b"/>
                      <a:r>
                        <a:rPr lang="fr-FR" sz="1200" u="none" strike="noStrike" dirty="0">
                          <a:solidFill>
                            <a:schemeClr val="tx1">
                              <a:lumMod val="75000"/>
                              <a:lumOff val="25000"/>
                            </a:schemeClr>
                          </a:solidFill>
                          <a:effectLst/>
                        </a:rPr>
                        <a:t>Corse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a:solidFill>
                            <a:srgbClr val="404040"/>
                          </a:solidFill>
                          <a:effectLst/>
                          <a:latin typeface="+mj-lt"/>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dirty="0">
                          <a:solidFill>
                            <a:srgbClr val="404040"/>
                          </a:solidFill>
                          <a:effectLst/>
                          <a:latin typeface="+mj-lt"/>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0" i="0" u="none" strike="noStrike" kern="1200" dirty="0">
                          <a:solidFill>
                            <a:srgbClr val="404040"/>
                          </a:solidFill>
                          <a:effectLst/>
                          <a:latin typeface="+mj-lt"/>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200" b="1" i="0" u="none" strike="noStrike" kern="1200" dirty="0">
                          <a:solidFill>
                            <a:schemeClr val="accent5">
                              <a:lumMod val="75000"/>
                            </a:schemeClr>
                          </a:solidFill>
                          <a:effectLst/>
                          <a:latin typeface="+mj-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261108"/>
                  </a:ext>
                </a:extLst>
              </a:tr>
            </a:tbl>
          </a:graphicData>
        </a:graphic>
      </p:graphicFrame>
    </p:spTree>
    <p:extLst>
      <p:ext uri="{BB962C8B-B14F-4D97-AF65-F5344CB8AC3E}">
        <p14:creationId xmlns:p14="http://schemas.microsoft.com/office/powerpoint/2010/main" val="235878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0A3E4-794A-46DC-8F22-A99F5C2A2559}"/>
              </a:ext>
            </a:extLst>
          </p:cNvPr>
          <p:cNvSpPr>
            <a:spLocks noGrp="1"/>
          </p:cNvSpPr>
          <p:nvPr>
            <p:ph type="title"/>
          </p:nvPr>
        </p:nvSpPr>
        <p:spPr>
          <a:xfrm>
            <a:off x="506675" y="434898"/>
            <a:ext cx="10432669" cy="997641"/>
          </a:xfrm>
        </p:spPr>
        <p:txBody>
          <a:bodyPr>
            <a:normAutofit/>
          </a:bodyPr>
          <a:lstStyle/>
          <a:p>
            <a:r>
              <a:rPr lang="fr-FR" sz="2400" cap="small" dirty="0">
                <a:solidFill>
                  <a:schemeClr val="accent5"/>
                </a:solidFill>
              </a:rPr>
              <a:t>Annexe 8 : </a:t>
            </a:r>
            <a:r>
              <a:rPr lang="fr-FR" sz="2400" dirty="0"/>
              <a:t>Les délais régionaux en 2024 dans le cas d’apparition de symptômes </a:t>
            </a:r>
            <a:r>
              <a:rPr lang="fr-FR" sz="1800" dirty="0"/>
              <a:t>(enquête téléphonique)</a:t>
            </a:r>
            <a:endParaRPr lang="fr-FR" sz="2400" dirty="0"/>
          </a:p>
        </p:txBody>
      </p:sp>
      <p:sp>
        <p:nvSpPr>
          <p:cNvPr id="3" name="Espace réservé du numéro de diapositive 2">
            <a:extLst>
              <a:ext uri="{FF2B5EF4-FFF2-40B4-BE49-F238E27FC236}">
                <a16:creationId xmlns:a16="http://schemas.microsoft.com/office/drawing/2014/main" id="{41567802-2222-4F2C-9C09-EC8B758F0346}"/>
              </a:ext>
            </a:extLst>
          </p:cNvPr>
          <p:cNvSpPr>
            <a:spLocks noGrp="1"/>
          </p:cNvSpPr>
          <p:nvPr>
            <p:ph type="sldNum" sz="quarter" idx="12"/>
          </p:nvPr>
        </p:nvSpPr>
        <p:spPr/>
        <p:txBody>
          <a:bodyPr/>
          <a:lstStyle/>
          <a:p>
            <a:fld id="{F428713F-B67B-40CC-85DD-1D86B6204E19}" type="slidenum">
              <a:rPr lang="fr-FR" smtClean="0"/>
              <a:pPr/>
              <a:t>41</a:t>
            </a:fld>
            <a:endParaRPr lang="fr-FR" dirty="0"/>
          </a:p>
        </p:txBody>
      </p:sp>
      <p:graphicFrame>
        <p:nvGraphicFramePr>
          <p:cNvPr id="7" name="Espace réservé du contenu 3">
            <a:extLst>
              <a:ext uri="{FF2B5EF4-FFF2-40B4-BE49-F238E27FC236}">
                <a16:creationId xmlns:a16="http://schemas.microsoft.com/office/drawing/2014/main" id="{8E8FB87F-6F83-4A5A-A1AC-A265914361A9}"/>
              </a:ext>
            </a:extLst>
          </p:cNvPr>
          <p:cNvGraphicFramePr>
            <a:graphicFrameLocks noGrp="1"/>
          </p:cNvGraphicFramePr>
          <p:nvPr>
            <p:ph idx="1"/>
            <p:extLst>
              <p:ext uri="{D42A27DB-BD31-4B8C-83A1-F6EECF244321}">
                <p14:modId xmlns:p14="http://schemas.microsoft.com/office/powerpoint/2010/main" val="631273504"/>
              </p:ext>
            </p:extLst>
          </p:nvPr>
        </p:nvGraphicFramePr>
        <p:xfrm>
          <a:off x="918581" y="1432539"/>
          <a:ext cx="10354838" cy="4659923"/>
        </p:xfrm>
        <a:graphic>
          <a:graphicData uri="http://schemas.openxmlformats.org/drawingml/2006/table">
            <a:tbl>
              <a:tblPr firstCol="1" bandRow="1">
                <a:tableStyleId>{5FD0F851-EC5A-4D38-B0AD-8093EC10F338}</a:tableStyleId>
              </a:tblPr>
              <a:tblGrid>
                <a:gridCol w="2179567">
                  <a:extLst>
                    <a:ext uri="{9D8B030D-6E8A-4147-A177-3AD203B41FA5}">
                      <a16:colId xmlns:a16="http://schemas.microsoft.com/office/drawing/2014/main" val="709373017"/>
                    </a:ext>
                  </a:extLst>
                </a:gridCol>
                <a:gridCol w="875244">
                  <a:extLst>
                    <a:ext uri="{9D8B030D-6E8A-4147-A177-3AD203B41FA5}">
                      <a16:colId xmlns:a16="http://schemas.microsoft.com/office/drawing/2014/main" val="2372837409"/>
                    </a:ext>
                  </a:extLst>
                </a:gridCol>
                <a:gridCol w="875244">
                  <a:extLst>
                    <a:ext uri="{9D8B030D-6E8A-4147-A177-3AD203B41FA5}">
                      <a16:colId xmlns:a16="http://schemas.microsoft.com/office/drawing/2014/main" val="1422941384"/>
                    </a:ext>
                  </a:extLst>
                </a:gridCol>
                <a:gridCol w="875244">
                  <a:extLst>
                    <a:ext uri="{9D8B030D-6E8A-4147-A177-3AD203B41FA5}">
                      <a16:colId xmlns:a16="http://schemas.microsoft.com/office/drawing/2014/main" val="3680086640"/>
                    </a:ext>
                  </a:extLst>
                </a:gridCol>
                <a:gridCol w="875244">
                  <a:extLst>
                    <a:ext uri="{9D8B030D-6E8A-4147-A177-3AD203B41FA5}">
                      <a16:colId xmlns:a16="http://schemas.microsoft.com/office/drawing/2014/main" val="2704650310"/>
                    </a:ext>
                  </a:extLst>
                </a:gridCol>
                <a:gridCol w="875244">
                  <a:extLst>
                    <a:ext uri="{9D8B030D-6E8A-4147-A177-3AD203B41FA5}">
                      <a16:colId xmlns:a16="http://schemas.microsoft.com/office/drawing/2014/main" val="200691109"/>
                    </a:ext>
                  </a:extLst>
                </a:gridCol>
                <a:gridCol w="875244">
                  <a:extLst>
                    <a:ext uri="{9D8B030D-6E8A-4147-A177-3AD203B41FA5}">
                      <a16:colId xmlns:a16="http://schemas.microsoft.com/office/drawing/2014/main" val="2492018299"/>
                    </a:ext>
                  </a:extLst>
                </a:gridCol>
                <a:gridCol w="1150538">
                  <a:extLst>
                    <a:ext uri="{9D8B030D-6E8A-4147-A177-3AD203B41FA5}">
                      <a16:colId xmlns:a16="http://schemas.microsoft.com/office/drawing/2014/main" val="3242529296"/>
                    </a:ext>
                  </a:extLst>
                </a:gridCol>
                <a:gridCol w="1143094">
                  <a:extLst>
                    <a:ext uri="{9D8B030D-6E8A-4147-A177-3AD203B41FA5}">
                      <a16:colId xmlns:a16="http://schemas.microsoft.com/office/drawing/2014/main" val="2961125129"/>
                    </a:ext>
                  </a:extLst>
                </a:gridCol>
                <a:gridCol w="630175">
                  <a:extLst>
                    <a:ext uri="{9D8B030D-6E8A-4147-A177-3AD203B41FA5}">
                      <a16:colId xmlns:a16="http://schemas.microsoft.com/office/drawing/2014/main" val="454863006"/>
                    </a:ext>
                  </a:extLst>
                </a:gridCol>
              </a:tblGrid>
              <a:tr h="635041">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2000" b="1" u="none" strike="noStrike" cap="small" baseline="0" dirty="0">
                          <a:solidFill>
                            <a:schemeClr val="accent5">
                              <a:lumMod val="75000"/>
                            </a:schemeClr>
                          </a:solidFill>
                          <a:effectLst/>
                        </a:rPr>
                        <a:t>scénario 2</a:t>
                      </a:r>
                    </a:p>
                    <a:p>
                      <a:pPr algn="ctr" fontAlgn="ctr"/>
                      <a:r>
                        <a:rPr lang="fr-FR" sz="1200" b="1" u="none" strike="noStrike" kern="1200" dirty="0">
                          <a:solidFill>
                            <a:schemeClr val="accent5">
                              <a:lumMod val="75000"/>
                            </a:schemeClr>
                          </a:solidFill>
                          <a:effectLst/>
                          <a:latin typeface="+mn-lt"/>
                          <a:ea typeface="+mn-ea"/>
                          <a:cs typeface="+mn-cs"/>
                        </a:rPr>
                        <a:t>Apparition de symptômes</a:t>
                      </a: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75%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a:solidFill>
                            <a:schemeClr val="accent5">
                              <a:lumMod val="75000"/>
                            </a:schemeClr>
                          </a:solidFill>
                          <a:effectLst/>
                        </a:rPr>
                        <a:t>n</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281914">
                <a:tc>
                  <a:txBody>
                    <a:bodyPr/>
                    <a:lstStyle/>
                    <a:p>
                      <a:pPr algn="l" fontAlgn="b"/>
                      <a:r>
                        <a:rPr lang="fr-FR" sz="1200" u="none" strike="noStrike" dirty="0">
                          <a:solidFill>
                            <a:schemeClr val="tx1">
                              <a:lumMod val="75000"/>
                              <a:lumOff val="25000"/>
                            </a:schemeClr>
                          </a:solidFill>
                          <a:effectLst/>
                        </a:rPr>
                        <a:t>Île-de-France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281914">
                <a:tc>
                  <a:txBody>
                    <a:bodyPr/>
                    <a:lstStyle/>
                    <a:p>
                      <a:pPr algn="l" fontAlgn="b"/>
                      <a:r>
                        <a:rPr lang="fr-FR" sz="1200" u="none" strike="noStrike" dirty="0">
                          <a:solidFill>
                            <a:schemeClr val="tx1">
                              <a:lumMod val="75000"/>
                              <a:lumOff val="25000"/>
                            </a:schemeClr>
                          </a:solidFill>
                          <a:effectLst/>
                        </a:rPr>
                        <a:t>Centre-Val de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281914">
                <a:tc>
                  <a:txBody>
                    <a:bodyPr/>
                    <a:lstStyle/>
                    <a:p>
                      <a:pPr algn="l" fontAlgn="b"/>
                      <a:r>
                        <a:rPr lang="fr-FR" sz="1200" u="none" strike="noStrike" dirty="0">
                          <a:solidFill>
                            <a:schemeClr val="tx1">
                              <a:lumMod val="75000"/>
                              <a:lumOff val="25000"/>
                            </a:schemeClr>
                          </a:solidFill>
                          <a:effectLst/>
                        </a:rPr>
                        <a:t>Bourgogne-Franche-Comté</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281914">
                <a:tc>
                  <a:txBody>
                    <a:bodyPr/>
                    <a:lstStyle/>
                    <a:p>
                      <a:pPr algn="l" fontAlgn="b"/>
                      <a:r>
                        <a:rPr lang="fr-FR" sz="1200" u="none" strike="noStrike" dirty="0">
                          <a:solidFill>
                            <a:schemeClr val="tx1">
                              <a:lumMod val="75000"/>
                              <a:lumOff val="25000"/>
                            </a:schemeClr>
                          </a:solidFill>
                          <a:effectLst/>
                        </a:rPr>
                        <a:t>Normandie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a:solidFill>
                            <a:schemeClr val="accent5">
                              <a:lumMod val="75000"/>
                            </a:schemeClr>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281914">
                <a:tc>
                  <a:txBody>
                    <a:bodyPr/>
                    <a:lstStyle/>
                    <a:p>
                      <a:pPr algn="l" fontAlgn="b"/>
                      <a:r>
                        <a:rPr lang="fr-FR" sz="1200" u="none" strike="noStrike" dirty="0">
                          <a:solidFill>
                            <a:schemeClr val="tx1">
                              <a:lumMod val="75000"/>
                              <a:lumOff val="25000"/>
                            </a:schemeClr>
                          </a:solidFill>
                          <a:effectLst/>
                        </a:rPr>
                        <a:t>Hauts-de-France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566315"/>
                  </a:ext>
                </a:extLst>
              </a:tr>
              <a:tr h="281914">
                <a:tc>
                  <a:txBody>
                    <a:bodyPr/>
                    <a:lstStyle/>
                    <a:p>
                      <a:pPr algn="l" fontAlgn="b"/>
                      <a:r>
                        <a:rPr lang="fr-FR" sz="1200" u="none" strike="noStrike" dirty="0">
                          <a:solidFill>
                            <a:schemeClr val="tx1">
                              <a:lumMod val="75000"/>
                              <a:lumOff val="25000"/>
                            </a:schemeClr>
                          </a:solidFill>
                          <a:effectLst/>
                        </a:rPr>
                        <a:t>Grand Est</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818420"/>
                  </a:ext>
                </a:extLst>
              </a:tr>
              <a:tr h="281914">
                <a:tc>
                  <a:txBody>
                    <a:bodyPr/>
                    <a:lstStyle/>
                    <a:p>
                      <a:pPr algn="l" fontAlgn="b"/>
                      <a:r>
                        <a:rPr lang="fr-FR" sz="1200" u="none" strike="noStrike" dirty="0">
                          <a:solidFill>
                            <a:schemeClr val="tx1">
                              <a:lumMod val="75000"/>
                              <a:lumOff val="25000"/>
                            </a:schemeClr>
                          </a:solidFill>
                          <a:effectLst/>
                        </a:rPr>
                        <a:t>Pays de la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303546"/>
                  </a:ext>
                </a:extLst>
              </a:tr>
              <a:tr h="281914">
                <a:tc>
                  <a:txBody>
                    <a:bodyPr/>
                    <a:lstStyle/>
                    <a:p>
                      <a:pPr algn="l" fontAlgn="b"/>
                      <a:r>
                        <a:rPr lang="fr-FR" sz="1200" u="none" strike="noStrike" dirty="0">
                          <a:solidFill>
                            <a:schemeClr val="tx1">
                              <a:lumMod val="75000"/>
                              <a:lumOff val="25000"/>
                            </a:schemeClr>
                          </a:solidFill>
                          <a:effectLst/>
                        </a:rPr>
                        <a:t>Bretagne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11298"/>
                  </a:ext>
                </a:extLst>
              </a:tr>
              <a:tr h="281914">
                <a:tc>
                  <a:txBody>
                    <a:bodyPr/>
                    <a:lstStyle/>
                    <a:p>
                      <a:pPr algn="l" fontAlgn="b"/>
                      <a:r>
                        <a:rPr lang="fr-FR" sz="1200" u="none" strike="noStrike" dirty="0">
                          <a:solidFill>
                            <a:schemeClr val="tx1">
                              <a:lumMod val="75000"/>
                              <a:lumOff val="25000"/>
                            </a:schemeClr>
                          </a:solidFill>
                          <a:effectLst/>
                        </a:rPr>
                        <a:t>Nouvelle-Aquitaine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709866"/>
                  </a:ext>
                </a:extLst>
              </a:tr>
              <a:tr h="281914">
                <a:tc>
                  <a:txBody>
                    <a:bodyPr/>
                    <a:lstStyle/>
                    <a:p>
                      <a:pPr algn="l" fontAlgn="b"/>
                      <a:r>
                        <a:rPr lang="fr-FR" sz="1200" u="none" strike="noStrike" dirty="0">
                          <a:solidFill>
                            <a:schemeClr val="tx1">
                              <a:lumMod val="75000"/>
                              <a:lumOff val="25000"/>
                            </a:schemeClr>
                          </a:solidFill>
                          <a:effectLst/>
                        </a:rPr>
                        <a:t>Occitanie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a:solidFill>
                            <a:schemeClr val="accent5">
                              <a:lumMod val="75000"/>
                            </a:schemeClr>
                          </a:solidFill>
                          <a:effectLst/>
                          <a:latin typeface="+mn-lt"/>
                          <a:ea typeface="+mn-ea"/>
                          <a:cs typeface="+mn-cs"/>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22797"/>
                  </a:ext>
                </a:extLst>
              </a:tr>
              <a:tr h="281914">
                <a:tc>
                  <a:txBody>
                    <a:bodyPr/>
                    <a:lstStyle/>
                    <a:p>
                      <a:pPr algn="l" fontAlgn="b"/>
                      <a:r>
                        <a:rPr lang="fr-FR" sz="1200" u="none" strike="noStrike" dirty="0">
                          <a:solidFill>
                            <a:schemeClr val="tx1">
                              <a:lumMod val="75000"/>
                              <a:lumOff val="25000"/>
                            </a:schemeClr>
                          </a:solidFill>
                          <a:effectLst/>
                        </a:rPr>
                        <a:t>Auvergne-Rhône-Alpes</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649457"/>
                  </a:ext>
                </a:extLst>
              </a:tr>
              <a:tr h="281914">
                <a:tc>
                  <a:txBody>
                    <a:bodyPr/>
                    <a:lstStyle/>
                    <a:p>
                      <a:pPr algn="l" fontAlgn="b"/>
                      <a:r>
                        <a:rPr lang="fr-FR" sz="1200" u="none" strike="noStrike" dirty="0">
                          <a:solidFill>
                            <a:schemeClr val="tx1">
                              <a:lumMod val="75000"/>
                              <a:lumOff val="25000"/>
                            </a:schemeClr>
                          </a:solidFill>
                          <a:effectLst/>
                        </a:rPr>
                        <a:t>Provence-Alpes-Côte d'Azur</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989384"/>
                  </a:ext>
                </a:extLst>
              </a:tr>
              <a:tr h="281914">
                <a:tc>
                  <a:txBody>
                    <a:bodyPr/>
                    <a:lstStyle/>
                    <a:p>
                      <a:pPr algn="l" fontAlgn="b"/>
                      <a:r>
                        <a:rPr lang="fr-FR" sz="1200" u="none" strike="noStrike" dirty="0">
                          <a:solidFill>
                            <a:schemeClr val="tx1">
                              <a:lumMod val="75000"/>
                              <a:lumOff val="25000"/>
                            </a:schemeClr>
                          </a:solidFill>
                          <a:effectLst/>
                        </a:rPr>
                        <a:t>Corse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u="none" strike="noStrike" kern="120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a:solidFill>
                            <a:schemeClr val="tx1">
                              <a:lumMod val="75000"/>
                              <a:lumOff val="25000"/>
                            </a:schemeClr>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1" u="none" strike="noStrike" kern="1200" dirty="0">
                          <a:solidFill>
                            <a:schemeClr val="tx1">
                              <a:lumMod val="75000"/>
                              <a:lumOff val="25000"/>
                            </a:schemeClr>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b="0" i="1" u="none" strike="noStrike" kern="1200" dirty="0">
                          <a:solidFill>
                            <a:schemeClr val="accent5">
                              <a:lumMod val="7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261108"/>
                  </a:ext>
                </a:extLst>
              </a:tr>
              <a:tr h="360000">
                <a:tc>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spTree>
    <p:extLst>
      <p:ext uri="{BB962C8B-B14F-4D97-AF65-F5344CB8AC3E}">
        <p14:creationId xmlns:p14="http://schemas.microsoft.com/office/powerpoint/2010/main" val="6614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0A3E4-794A-46DC-8F22-A99F5C2A2559}"/>
              </a:ext>
            </a:extLst>
          </p:cNvPr>
          <p:cNvSpPr>
            <a:spLocks noGrp="1"/>
          </p:cNvSpPr>
          <p:nvPr>
            <p:ph type="title"/>
          </p:nvPr>
        </p:nvSpPr>
        <p:spPr>
          <a:xfrm>
            <a:off x="531842" y="367989"/>
            <a:ext cx="9106144" cy="876457"/>
          </a:xfrm>
        </p:spPr>
        <p:txBody>
          <a:bodyPr>
            <a:normAutofit/>
          </a:bodyPr>
          <a:lstStyle/>
          <a:p>
            <a:r>
              <a:rPr lang="fr-FR" sz="2400" cap="small" dirty="0">
                <a:solidFill>
                  <a:schemeClr val="accent5"/>
                </a:solidFill>
              </a:rPr>
              <a:t>Annexe 9 : </a:t>
            </a:r>
            <a:r>
              <a:rPr lang="fr-FR" sz="2400" dirty="0"/>
              <a:t>Les délais en 2024 selon la taille de l’agglomération </a:t>
            </a:r>
            <a:r>
              <a:rPr lang="fr-FR" sz="1800" dirty="0"/>
              <a:t>(enquête téléphonique)</a:t>
            </a:r>
            <a:endParaRPr lang="fr-FR" sz="2400" dirty="0"/>
          </a:p>
        </p:txBody>
      </p:sp>
      <p:sp>
        <p:nvSpPr>
          <p:cNvPr id="3" name="Espace réservé du numéro de diapositive 2">
            <a:extLst>
              <a:ext uri="{FF2B5EF4-FFF2-40B4-BE49-F238E27FC236}">
                <a16:creationId xmlns:a16="http://schemas.microsoft.com/office/drawing/2014/main" id="{4009CC77-8B5B-4F38-BC09-389AF176E8F4}"/>
              </a:ext>
            </a:extLst>
          </p:cNvPr>
          <p:cNvSpPr>
            <a:spLocks noGrp="1"/>
          </p:cNvSpPr>
          <p:nvPr>
            <p:ph type="sldNum" sz="quarter" idx="12"/>
          </p:nvPr>
        </p:nvSpPr>
        <p:spPr/>
        <p:txBody>
          <a:bodyPr/>
          <a:lstStyle/>
          <a:p>
            <a:fld id="{F428713F-B67B-40CC-85DD-1D86B6204E19}" type="slidenum">
              <a:rPr lang="fr-FR" smtClean="0"/>
              <a:pPr/>
              <a:t>42</a:t>
            </a:fld>
            <a:endParaRPr lang="fr-FR" dirty="0"/>
          </a:p>
        </p:txBody>
      </p:sp>
      <p:graphicFrame>
        <p:nvGraphicFramePr>
          <p:cNvPr id="9" name="Espace réservé du contenu 3">
            <a:extLst>
              <a:ext uri="{FF2B5EF4-FFF2-40B4-BE49-F238E27FC236}">
                <a16:creationId xmlns:a16="http://schemas.microsoft.com/office/drawing/2014/main" id="{400BFAA7-AA52-4E43-921E-9AB703D537EC}"/>
              </a:ext>
            </a:extLst>
          </p:cNvPr>
          <p:cNvGraphicFramePr>
            <a:graphicFrameLocks/>
          </p:cNvGraphicFramePr>
          <p:nvPr>
            <p:extLst>
              <p:ext uri="{D42A27DB-BD31-4B8C-83A1-F6EECF244321}">
                <p14:modId xmlns:p14="http://schemas.microsoft.com/office/powerpoint/2010/main" val="583748483"/>
              </p:ext>
            </p:extLst>
          </p:nvPr>
        </p:nvGraphicFramePr>
        <p:xfrm>
          <a:off x="975883" y="3908734"/>
          <a:ext cx="10240235" cy="2410475"/>
        </p:xfrm>
        <a:graphic>
          <a:graphicData uri="http://schemas.openxmlformats.org/drawingml/2006/table">
            <a:tbl>
              <a:tblPr bandRow="1">
                <a:tableStyleId>{5FD0F851-EC5A-4D38-B0AD-8093EC10F338}</a:tableStyleId>
              </a:tblPr>
              <a:tblGrid>
                <a:gridCol w="2474478">
                  <a:extLst>
                    <a:ext uri="{9D8B030D-6E8A-4147-A177-3AD203B41FA5}">
                      <a16:colId xmlns:a16="http://schemas.microsoft.com/office/drawing/2014/main" val="709373017"/>
                    </a:ext>
                  </a:extLst>
                </a:gridCol>
                <a:gridCol w="812385">
                  <a:extLst>
                    <a:ext uri="{9D8B030D-6E8A-4147-A177-3AD203B41FA5}">
                      <a16:colId xmlns:a16="http://schemas.microsoft.com/office/drawing/2014/main" val="2372837409"/>
                    </a:ext>
                  </a:extLst>
                </a:gridCol>
                <a:gridCol w="812385">
                  <a:extLst>
                    <a:ext uri="{9D8B030D-6E8A-4147-A177-3AD203B41FA5}">
                      <a16:colId xmlns:a16="http://schemas.microsoft.com/office/drawing/2014/main" val="1422941384"/>
                    </a:ext>
                  </a:extLst>
                </a:gridCol>
                <a:gridCol w="812385">
                  <a:extLst>
                    <a:ext uri="{9D8B030D-6E8A-4147-A177-3AD203B41FA5}">
                      <a16:colId xmlns:a16="http://schemas.microsoft.com/office/drawing/2014/main" val="3680086640"/>
                    </a:ext>
                  </a:extLst>
                </a:gridCol>
                <a:gridCol w="812385">
                  <a:extLst>
                    <a:ext uri="{9D8B030D-6E8A-4147-A177-3AD203B41FA5}">
                      <a16:colId xmlns:a16="http://schemas.microsoft.com/office/drawing/2014/main" val="2704650310"/>
                    </a:ext>
                  </a:extLst>
                </a:gridCol>
                <a:gridCol w="812385">
                  <a:extLst>
                    <a:ext uri="{9D8B030D-6E8A-4147-A177-3AD203B41FA5}">
                      <a16:colId xmlns:a16="http://schemas.microsoft.com/office/drawing/2014/main" val="200691109"/>
                    </a:ext>
                  </a:extLst>
                </a:gridCol>
                <a:gridCol w="812385">
                  <a:extLst>
                    <a:ext uri="{9D8B030D-6E8A-4147-A177-3AD203B41FA5}">
                      <a16:colId xmlns:a16="http://schemas.microsoft.com/office/drawing/2014/main" val="2492018299"/>
                    </a:ext>
                  </a:extLst>
                </a:gridCol>
                <a:gridCol w="1137804">
                  <a:extLst>
                    <a:ext uri="{9D8B030D-6E8A-4147-A177-3AD203B41FA5}">
                      <a16:colId xmlns:a16="http://schemas.microsoft.com/office/drawing/2014/main" val="3242529296"/>
                    </a:ext>
                  </a:extLst>
                </a:gridCol>
                <a:gridCol w="1130442">
                  <a:extLst>
                    <a:ext uri="{9D8B030D-6E8A-4147-A177-3AD203B41FA5}">
                      <a16:colId xmlns:a16="http://schemas.microsoft.com/office/drawing/2014/main" val="2961125129"/>
                    </a:ext>
                  </a:extLst>
                </a:gridCol>
                <a:gridCol w="623201">
                  <a:extLst>
                    <a:ext uri="{9D8B030D-6E8A-4147-A177-3AD203B41FA5}">
                      <a16:colId xmlns:a16="http://schemas.microsoft.com/office/drawing/2014/main" val="454863006"/>
                    </a:ext>
                  </a:extLst>
                </a:gridCol>
              </a:tblGrid>
              <a:tr h="635041">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2000" b="1" u="none" strike="noStrike" cap="small" baseline="0" dirty="0">
                          <a:solidFill>
                            <a:schemeClr val="accent5">
                              <a:lumMod val="75000"/>
                            </a:schemeClr>
                          </a:solidFill>
                          <a:effectLst/>
                        </a:rPr>
                        <a:t>scénario 2</a:t>
                      </a:r>
                    </a:p>
                    <a:p>
                      <a:pPr algn="ctr" fontAlgn="ctr"/>
                      <a:r>
                        <a:rPr lang="fr-FR" sz="1200" b="1" u="none" strike="noStrike" kern="1200" dirty="0">
                          <a:solidFill>
                            <a:schemeClr val="accent5">
                              <a:lumMod val="75000"/>
                            </a:schemeClr>
                          </a:solidFill>
                          <a:effectLst/>
                          <a:latin typeface="+mn-lt"/>
                          <a:ea typeface="+mn-ea"/>
                          <a:cs typeface="+mn-cs"/>
                        </a:rPr>
                        <a:t>Apparition de symptômes</a:t>
                      </a: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75%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0"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a:solidFill>
                            <a:schemeClr val="accent5">
                              <a:lumMod val="75000"/>
                            </a:schemeClr>
                          </a:solidFill>
                          <a:effectLst/>
                        </a:rPr>
                        <a:t>n</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373380">
                <a:tc>
                  <a:txBody>
                    <a:bodyPr/>
                    <a:lstStyle/>
                    <a:p>
                      <a:pPr algn="l" fontAlgn="ctr"/>
                      <a:r>
                        <a:rPr lang="fr-FR" sz="1100" b="1" u="none" strike="noStrike" dirty="0">
                          <a:solidFill>
                            <a:schemeClr val="tx1">
                              <a:lumMod val="75000"/>
                              <a:lumOff val="25000"/>
                            </a:schemeClr>
                          </a:solidFill>
                          <a:effectLst/>
                        </a:rPr>
                        <a:t>Communes rurales et urbaines de </a:t>
                      </a:r>
                      <a:r>
                        <a:rPr lang="fr-FR" sz="1100" b="1" u="none" strike="noStrike" kern="1200" dirty="0">
                          <a:solidFill>
                            <a:schemeClr val="tx1">
                              <a:lumMod val="75000"/>
                              <a:lumOff val="25000"/>
                            </a:schemeClr>
                          </a:solidFill>
                          <a:effectLst/>
                          <a:latin typeface="+mn-lt"/>
                          <a:ea typeface="+mn-ea"/>
                          <a:cs typeface="+mn-cs"/>
                        </a:rPr>
                        <a:t>moins de 20 000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i="1" u="none" strike="noStrike" kern="1200" dirty="0">
                          <a:solidFill>
                            <a:schemeClr val="accent5">
                              <a:lumMod val="75000"/>
                            </a:schemeClr>
                          </a:solidFill>
                          <a:effectLst/>
                          <a:latin typeface="+mn-lt"/>
                          <a:ea typeface="+mn-ea"/>
                          <a:cs typeface="+mn-cs"/>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373380">
                <a:tc>
                  <a:txBody>
                    <a:bodyPr/>
                    <a:lstStyle/>
                    <a:p>
                      <a:pPr algn="l" fontAlgn="ctr"/>
                      <a:r>
                        <a:rPr lang="fr-FR" sz="1100" b="1" u="none" strike="noStrike" dirty="0">
                          <a:solidFill>
                            <a:schemeClr val="tx1">
                              <a:lumMod val="75000"/>
                              <a:lumOff val="25000"/>
                            </a:schemeClr>
                          </a:solidFill>
                          <a:effectLst/>
                        </a:rPr>
                        <a:t>Unités urbaines </a:t>
                      </a:r>
                    </a:p>
                    <a:p>
                      <a:pPr algn="l" fontAlgn="ctr"/>
                      <a:r>
                        <a:rPr lang="fr-FR" sz="1100" b="1" u="none" strike="noStrike" dirty="0">
                          <a:solidFill>
                            <a:schemeClr val="tx1">
                              <a:lumMod val="75000"/>
                              <a:lumOff val="25000"/>
                            </a:schemeClr>
                          </a:solidFill>
                          <a:effectLst/>
                        </a:rPr>
                        <a:t>de </a:t>
                      </a:r>
                      <a:r>
                        <a:rPr lang="fr-FR" sz="1100" b="1" u="none" strike="noStrike" kern="1200" dirty="0">
                          <a:solidFill>
                            <a:schemeClr val="tx1">
                              <a:lumMod val="75000"/>
                              <a:lumOff val="25000"/>
                            </a:schemeClr>
                          </a:solidFill>
                          <a:effectLst/>
                          <a:latin typeface="+mn-lt"/>
                          <a:ea typeface="+mn-ea"/>
                          <a:cs typeface="+mn-cs"/>
                        </a:rPr>
                        <a:t>20 à 100 000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i="1" u="none" strike="noStrike" kern="1200" dirty="0">
                          <a:solidFill>
                            <a:schemeClr val="accent5">
                              <a:lumMod val="75000"/>
                            </a:schemeClr>
                          </a:solidFill>
                          <a:effectLst/>
                          <a:latin typeface="+mn-lt"/>
                          <a:ea typeface="+mn-ea"/>
                          <a:cs typeface="+mn-cs"/>
                        </a:rPr>
                        <a:t>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0169488"/>
                  </a:ext>
                </a:extLst>
              </a:tr>
              <a:tr h="373380">
                <a:tc>
                  <a:txBody>
                    <a:bodyPr/>
                    <a:lstStyle/>
                    <a:p>
                      <a:pPr algn="l" fontAlgn="ctr"/>
                      <a:r>
                        <a:rPr lang="fr-FR" sz="1100" b="1" u="none" strike="noStrike" dirty="0">
                          <a:solidFill>
                            <a:schemeClr val="tx1">
                              <a:lumMod val="75000"/>
                              <a:lumOff val="25000"/>
                            </a:schemeClr>
                          </a:solidFill>
                          <a:effectLst/>
                        </a:rPr>
                        <a:t>Unités urbaines </a:t>
                      </a:r>
                    </a:p>
                    <a:p>
                      <a:pPr algn="l" fontAlgn="ctr"/>
                      <a:r>
                        <a:rPr lang="fr-FR" sz="1100" b="1" u="none" strike="noStrike" dirty="0">
                          <a:solidFill>
                            <a:schemeClr val="tx1">
                              <a:lumMod val="75000"/>
                              <a:lumOff val="25000"/>
                            </a:schemeClr>
                          </a:solidFill>
                          <a:effectLst/>
                        </a:rPr>
                        <a:t>de </a:t>
                      </a:r>
                      <a:r>
                        <a:rPr lang="fr-FR" sz="1100" b="1" u="none" strike="noStrike" kern="1200" dirty="0">
                          <a:solidFill>
                            <a:schemeClr val="tx1">
                              <a:lumMod val="75000"/>
                              <a:lumOff val="25000"/>
                            </a:schemeClr>
                          </a:solidFill>
                          <a:effectLst/>
                          <a:latin typeface="+mn-lt"/>
                          <a:ea typeface="+mn-ea"/>
                          <a:cs typeface="+mn-cs"/>
                        </a:rPr>
                        <a:t>100 à 200 000 hab. et plus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i="1" u="none" strike="noStrike" kern="1200" dirty="0">
                          <a:solidFill>
                            <a:schemeClr val="accent5">
                              <a:lumMod val="75000"/>
                            </a:schemeClr>
                          </a:solidFill>
                          <a:effectLst/>
                          <a:latin typeface="+mn-lt"/>
                          <a:ea typeface="+mn-ea"/>
                          <a:cs typeface="+mn-cs"/>
                        </a:rPr>
                        <a:t>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373380">
                <a:tc>
                  <a:txBody>
                    <a:bodyPr/>
                    <a:lstStyle/>
                    <a:p>
                      <a:pPr algn="l" fontAlgn="ctr"/>
                      <a:r>
                        <a:rPr lang="fr-FR" sz="1100" b="1" u="none" strike="noStrike" dirty="0">
                          <a:solidFill>
                            <a:schemeClr val="tx1">
                              <a:lumMod val="75000"/>
                              <a:lumOff val="25000"/>
                            </a:schemeClr>
                          </a:solidFill>
                          <a:effectLst/>
                        </a:rPr>
                        <a:t>Agglomération parisienne</a:t>
                      </a:r>
                      <a:endParaRPr lang="fr-FR" sz="1100" b="1" i="0" u="none" strike="noStrike" dirty="0">
                        <a:solidFill>
                          <a:schemeClr val="tx1">
                            <a:lumMod val="75000"/>
                            <a:lumOff val="25000"/>
                          </a:schemeClr>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200" i="1" u="none" strike="noStrike" kern="1200" dirty="0">
                          <a:solidFill>
                            <a:schemeClr val="accent5">
                              <a:lumMod val="75000"/>
                            </a:schemeClr>
                          </a:solidFill>
                          <a:effectLst/>
                          <a:latin typeface="+mn-lt"/>
                          <a:ea typeface="+mn-ea"/>
                          <a:cs typeface="+mn-cs"/>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281914">
                <a:tc>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graphicFrame>
        <p:nvGraphicFramePr>
          <p:cNvPr id="7" name="Espace réservé du contenu 3">
            <a:extLst>
              <a:ext uri="{FF2B5EF4-FFF2-40B4-BE49-F238E27FC236}">
                <a16:creationId xmlns:a16="http://schemas.microsoft.com/office/drawing/2014/main" id="{D9FD4DBA-705A-4107-BC66-DA15B4718514}"/>
              </a:ext>
            </a:extLst>
          </p:cNvPr>
          <p:cNvGraphicFramePr>
            <a:graphicFrameLocks/>
          </p:cNvGraphicFramePr>
          <p:nvPr>
            <p:extLst>
              <p:ext uri="{D42A27DB-BD31-4B8C-83A1-F6EECF244321}">
                <p14:modId xmlns:p14="http://schemas.microsoft.com/office/powerpoint/2010/main" val="1311889312"/>
              </p:ext>
            </p:extLst>
          </p:nvPr>
        </p:nvGraphicFramePr>
        <p:xfrm>
          <a:off x="975883" y="1355104"/>
          <a:ext cx="10240237" cy="2288555"/>
        </p:xfrm>
        <a:graphic>
          <a:graphicData uri="http://schemas.openxmlformats.org/drawingml/2006/table">
            <a:tbl>
              <a:tblPr bandRow="1">
                <a:tableStyleId>{5FD0F851-EC5A-4D38-B0AD-8093EC10F338}</a:tableStyleId>
              </a:tblPr>
              <a:tblGrid>
                <a:gridCol w="2497010">
                  <a:extLst>
                    <a:ext uri="{9D8B030D-6E8A-4147-A177-3AD203B41FA5}">
                      <a16:colId xmlns:a16="http://schemas.microsoft.com/office/drawing/2014/main" val="709373017"/>
                    </a:ext>
                  </a:extLst>
                </a:gridCol>
                <a:gridCol w="808630">
                  <a:extLst>
                    <a:ext uri="{9D8B030D-6E8A-4147-A177-3AD203B41FA5}">
                      <a16:colId xmlns:a16="http://schemas.microsoft.com/office/drawing/2014/main" val="2372837409"/>
                    </a:ext>
                  </a:extLst>
                </a:gridCol>
                <a:gridCol w="808630">
                  <a:extLst>
                    <a:ext uri="{9D8B030D-6E8A-4147-A177-3AD203B41FA5}">
                      <a16:colId xmlns:a16="http://schemas.microsoft.com/office/drawing/2014/main" val="1422941384"/>
                    </a:ext>
                  </a:extLst>
                </a:gridCol>
                <a:gridCol w="808630">
                  <a:extLst>
                    <a:ext uri="{9D8B030D-6E8A-4147-A177-3AD203B41FA5}">
                      <a16:colId xmlns:a16="http://schemas.microsoft.com/office/drawing/2014/main" val="3680086640"/>
                    </a:ext>
                  </a:extLst>
                </a:gridCol>
                <a:gridCol w="808630">
                  <a:extLst>
                    <a:ext uri="{9D8B030D-6E8A-4147-A177-3AD203B41FA5}">
                      <a16:colId xmlns:a16="http://schemas.microsoft.com/office/drawing/2014/main" val="2704650310"/>
                    </a:ext>
                  </a:extLst>
                </a:gridCol>
                <a:gridCol w="808630">
                  <a:extLst>
                    <a:ext uri="{9D8B030D-6E8A-4147-A177-3AD203B41FA5}">
                      <a16:colId xmlns:a16="http://schemas.microsoft.com/office/drawing/2014/main" val="200691109"/>
                    </a:ext>
                  </a:extLst>
                </a:gridCol>
                <a:gridCol w="808630">
                  <a:extLst>
                    <a:ext uri="{9D8B030D-6E8A-4147-A177-3AD203B41FA5}">
                      <a16:colId xmlns:a16="http://schemas.microsoft.com/office/drawing/2014/main" val="2492018299"/>
                    </a:ext>
                  </a:extLst>
                </a:gridCol>
                <a:gridCol w="1137804">
                  <a:extLst>
                    <a:ext uri="{9D8B030D-6E8A-4147-A177-3AD203B41FA5}">
                      <a16:colId xmlns:a16="http://schemas.microsoft.com/office/drawing/2014/main" val="3242529296"/>
                    </a:ext>
                  </a:extLst>
                </a:gridCol>
                <a:gridCol w="1130442">
                  <a:extLst>
                    <a:ext uri="{9D8B030D-6E8A-4147-A177-3AD203B41FA5}">
                      <a16:colId xmlns:a16="http://schemas.microsoft.com/office/drawing/2014/main" val="2961125129"/>
                    </a:ext>
                  </a:extLst>
                </a:gridCol>
                <a:gridCol w="623201">
                  <a:extLst>
                    <a:ext uri="{9D8B030D-6E8A-4147-A177-3AD203B41FA5}">
                      <a16:colId xmlns:a16="http://schemas.microsoft.com/office/drawing/2014/main" val="454863006"/>
                    </a:ext>
                  </a:extLst>
                </a:gridCol>
              </a:tblGrid>
              <a:tr h="635041">
                <a:tc>
                  <a:txBody>
                    <a:bodyPr/>
                    <a:lstStyle/>
                    <a:p>
                      <a:pPr algn="ctr" fontAlgn="ctr"/>
                      <a:r>
                        <a:rPr lang="fr-FR" sz="2000" b="1" u="none" strike="noStrike" cap="small" baseline="0" dirty="0">
                          <a:solidFill>
                            <a:schemeClr val="accent5">
                              <a:lumMod val="75000"/>
                            </a:schemeClr>
                          </a:solidFill>
                          <a:effectLst/>
                        </a:rPr>
                        <a:t>scénario 1</a:t>
                      </a:r>
                    </a:p>
                    <a:p>
                      <a:pPr algn="ctr" fontAlgn="ctr"/>
                      <a:r>
                        <a:rPr lang="fr-FR" sz="1200" b="1" u="none" strike="noStrike" dirty="0">
                          <a:solidFill>
                            <a:schemeClr val="accent5">
                              <a:lumMod val="75000"/>
                            </a:schemeClr>
                          </a:solidFill>
                          <a:effectLst/>
                        </a:rPr>
                        <a:t>Contrôle périodique</a:t>
                      </a:r>
                      <a:endParaRPr lang="fr-FR" sz="1200" b="1" u="none" strike="noStrike" dirty="0">
                        <a:solidFill>
                          <a:schemeClr val="accent5">
                            <a:lumMod val="7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75%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a:solidFill>
                            <a:schemeClr val="accent5">
                              <a:lumMod val="75000"/>
                            </a:schemeClr>
                          </a:solidFill>
                          <a:effectLst/>
                        </a:rPr>
                        <a:t>n</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342900">
                <a:tc>
                  <a:txBody>
                    <a:bodyPr/>
                    <a:lstStyle/>
                    <a:p>
                      <a:pPr algn="l" fontAlgn="ctr"/>
                      <a:r>
                        <a:rPr lang="fr-FR" sz="1100" b="1" u="none" strike="noStrike" dirty="0">
                          <a:solidFill>
                            <a:schemeClr val="tx1">
                              <a:lumMod val="75000"/>
                              <a:lumOff val="25000"/>
                            </a:schemeClr>
                          </a:solidFill>
                          <a:effectLst/>
                        </a:rPr>
                        <a:t>Communes rurales et urbaines de </a:t>
                      </a:r>
                      <a:r>
                        <a:rPr lang="fr-FR" sz="1100" b="1" u="none" strike="noStrike" kern="1200" dirty="0">
                          <a:solidFill>
                            <a:schemeClr val="tx1">
                              <a:lumMod val="75000"/>
                              <a:lumOff val="25000"/>
                            </a:schemeClr>
                          </a:solidFill>
                          <a:effectLst/>
                          <a:latin typeface="+mn-lt"/>
                          <a:ea typeface="+mn-ea"/>
                          <a:cs typeface="+mn-cs"/>
                        </a:rPr>
                        <a:t>moins de 20 000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342900">
                <a:tc>
                  <a:txBody>
                    <a:bodyPr/>
                    <a:lstStyle/>
                    <a:p>
                      <a:pPr algn="l" fontAlgn="ctr"/>
                      <a:r>
                        <a:rPr lang="fr-FR" sz="1100" b="1" u="none" strike="noStrike" dirty="0">
                          <a:solidFill>
                            <a:schemeClr val="tx1">
                              <a:lumMod val="75000"/>
                              <a:lumOff val="25000"/>
                            </a:schemeClr>
                          </a:solidFill>
                          <a:effectLst/>
                        </a:rPr>
                        <a:t>Unités urbaines </a:t>
                      </a:r>
                    </a:p>
                    <a:p>
                      <a:pPr algn="l" fontAlgn="ctr"/>
                      <a:r>
                        <a:rPr lang="fr-FR" sz="1100" b="1" u="none" strike="noStrike" dirty="0">
                          <a:solidFill>
                            <a:schemeClr val="tx1">
                              <a:lumMod val="75000"/>
                              <a:lumOff val="25000"/>
                            </a:schemeClr>
                          </a:solidFill>
                          <a:effectLst/>
                        </a:rPr>
                        <a:t>de </a:t>
                      </a:r>
                      <a:r>
                        <a:rPr lang="fr-FR" sz="1100" b="1" u="none" strike="noStrike" kern="1200" dirty="0">
                          <a:solidFill>
                            <a:schemeClr val="tx1">
                              <a:lumMod val="75000"/>
                              <a:lumOff val="25000"/>
                            </a:schemeClr>
                          </a:solidFill>
                          <a:effectLst/>
                          <a:latin typeface="+mn-lt"/>
                          <a:ea typeface="+mn-ea"/>
                          <a:cs typeface="+mn-cs"/>
                        </a:rPr>
                        <a:t>20 à 100 000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342900">
                <a:tc>
                  <a:txBody>
                    <a:bodyPr/>
                    <a:lstStyle/>
                    <a:p>
                      <a:pPr algn="l" fontAlgn="ctr"/>
                      <a:r>
                        <a:rPr lang="fr-FR" sz="1100" b="1" u="none" strike="noStrike" dirty="0">
                          <a:solidFill>
                            <a:schemeClr val="tx1">
                              <a:lumMod val="75000"/>
                              <a:lumOff val="25000"/>
                            </a:schemeClr>
                          </a:solidFill>
                          <a:effectLst/>
                        </a:rPr>
                        <a:t>Unités urbaines </a:t>
                      </a:r>
                    </a:p>
                    <a:p>
                      <a:pPr algn="l" fontAlgn="ctr"/>
                      <a:r>
                        <a:rPr lang="fr-FR" sz="1100" b="1" u="none" strike="noStrike" dirty="0">
                          <a:solidFill>
                            <a:schemeClr val="tx1">
                              <a:lumMod val="75000"/>
                              <a:lumOff val="25000"/>
                            </a:schemeClr>
                          </a:solidFill>
                          <a:effectLst/>
                        </a:rPr>
                        <a:t>de </a:t>
                      </a:r>
                      <a:r>
                        <a:rPr lang="fr-FR" sz="1100" b="1" u="none" strike="noStrike" kern="1200" dirty="0">
                          <a:solidFill>
                            <a:schemeClr val="tx1">
                              <a:lumMod val="75000"/>
                              <a:lumOff val="25000"/>
                            </a:schemeClr>
                          </a:solidFill>
                          <a:effectLst/>
                          <a:latin typeface="+mn-lt"/>
                          <a:ea typeface="+mn-ea"/>
                          <a:cs typeface="+mn-cs"/>
                        </a:rPr>
                        <a:t>100 à 200 000 hab. et plus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342900">
                <a:tc>
                  <a:txBody>
                    <a:bodyPr/>
                    <a:lstStyle/>
                    <a:p>
                      <a:pPr algn="l" fontAlgn="ctr"/>
                      <a:r>
                        <a:rPr lang="fr-FR" sz="1100" b="1" u="none" strike="noStrike" dirty="0">
                          <a:solidFill>
                            <a:schemeClr val="tx1">
                              <a:lumMod val="75000"/>
                              <a:lumOff val="25000"/>
                            </a:schemeClr>
                          </a:solidFill>
                          <a:effectLst/>
                        </a:rPr>
                        <a:t>Agglomération parisienne</a:t>
                      </a:r>
                      <a:endParaRPr lang="fr-FR" sz="1100" b="1" i="0" u="none" strike="noStrike" dirty="0">
                        <a:solidFill>
                          <a:schemeClr val="tx1">
                            <a:lumMod val="75000"/>
                            <a:lumOff val="25000"/>
                          </a:schemeClr>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281914">
                <a:tc>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spTree>
    <p:extLst>
      <p:ext uri="{BB962C8B-B14F-4D97-AF65-F5344CB8AC3E}">
        <p14:creationId xmlns:p14="http://schemas.microsoft.com/office/powerpoint/2010/main" val="3729479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0A3E4-794A-46DC-8F22-A99F5C2A2559}"/>
              </a:ext>
            </a:extLst>
          </p:cNvPr>
          <p:cNvSpPr>
            <a:spLocks noGrp="1"/>
          </p:cNvSpPr>
          <p:nvPr>
            <p:ph type="title"/>
          </p:nvPr>
        </p:nvSpPr>
        <p:spPr>
          <a:xfrm>
            <a:off x="531844" y="216221"/>
            <a:ext cx="10306844" cy="405571"/>
          </a:xfrm>
        </p:spPr>
        <p:txBody>
          <a:bodyPr>
            <a:normAutofit fontScale="90000"/>
          </a:bodyPr>
          <a:lstStyle/>
          <a:p>
            <a:r>
              <a:rPr lang="fr-FR" sz="2700" cap="small" dirty="0">
                <a:solidFill>
                  <a:schemeClr val="accent5"/>
                </a:solidFill>
              </a:rPr>
              <a:t>Annexe 10 : </a:t>
            </a:r>
            <a:r>
              <a:rPr lang="fr-FR" sz="2700" dirty="0"/>
              <a:t>Les délais en 2024 dans les 10 principales villes de France </a:t>
            </a:r>
            <a:br>
              <a:rPr lang="fr-FR" sz="2400" dirty="0"/>
            </a:br>
            <a:r>
              <a:rPr lang="fr-FR" sz="1800" dirty="0"/>
              <a:t>(enquête téléphonique)</a:t>
            </a:r>
            <a:endParaRPr lang="fr-FR" sz="2400" dirty="0"/>
          </a:p>
        </p:txBody>
      </p:sp>
      <p:sp>
        <p:nvSpPr>
          <p:cNvPr id="3" name="Espace réservé du numéro de diapositive 2">
            <a:extLst>
              <a:ext uri="{FF2B5EF4-FFF2-40B4-BE49-F238E27FC236}">
                <a16:creationId xmlns:a16="http://schemas.microsoft.com/office/drawing/2014/main" id="{4009CC77-8B5B-4F38-BC09-389AF176E8F4}"/>
              </a:ext>
            </a:extLst>
          </p:cNvPr>
          <p:cNvSpPr>
            <a:spLocks noGrp="1"/>
          </p:cNvSpPr>
          <p:nvPr>
            <p:ph type="sldNum" sz="quarter" idx="12"/>
          </p:nvPr>
        </p:nvSpPr>
        <p:spPr/>
        <p:txBody>
          <a:bodyPr/>
          <a:lstStyle/>
          <a:p>
            <a:fld id="{F428713F-B67B-40CC-85DD-1D86B6204E19}" type="slidenum">
              <a:rPr lang="fr-FR" smtClean="0"/>
              <a:pPr/>
              <a:t>43</a:t>
            </a:fld>
            <a:endParaRPr lang="fr-FR" dirty="0"/>
          </a:p>
        </p:txBody>
      </p:sp>
      <p:graphicFrame>
        <p:nvGraphicFramePr>
          <p:cNvPr id="7" name="Espace réservé du contenu 3">
            <a:extLst>
              <a:ext uri="{FF2B5EF4-FFF2-40B4-BE49-F238E27FC236}">
                <a16:creationId xmlns:a16="http://schemas.microsoft.com/office/drawing/2014/main" id="{D9FD4DBA-705A-4107-BC66-DA15B4718514}"/>
              </a:ext>
            </a:extLst>
          </p:cNvPr>
          <p:cNvGraphicFramePr>
            <a:graphicFrameLocks/>
          </p:cNvGraphicFramePr>
          <p:nvPr>
            <p:extLst>
              <p:ext uri="{D42A27DB-BD31-4B8C-83A1-F6EECF244321}">
                <p14:modId xmlns:p14="http://schemas.microsoft.com/office/powerpoint/2010/main" val="1091760171"/>
              </p:ext>
            </p:extLst>
          </p:nvPr>
        </p:nvGraphicFramePr>
        <p:xfrm>
          <a:off x="1393904" y="1066044"/>
          <a:ext cx="9404190" cy="2592400"/>
        </p:xfrm>
        <a:graphic>
          <a:graphicData uri="http://schemas.openxmlformats.org/drawingml/2006/table">
            <a:tbl>
              <a:tblPr firstCol="1" bandRow="1">
                <a:tableStyleId>{5FD0F851-EC5A-4D38-B0AD-8093EC10F338}</a:tableStyleId>
              </a:tblPr>
              <a:tblGrid>
                <a:gridCol w="1469632">
                  <a:extLst>
                    <a:ext uri="{9D8B030D-6E8A-4147-A177-3AD203B41FA5}">
                      <a16:colId xmlns:a16="http://schemas.microsoft.com/office/drawing/2014/main" val="709373017"/>
                    </a:ext>
                  </a:extLst>
                </a:gridCol>
                <a:gridCol w="823513">
                  <a:extLst>
                    <a:ext uri="{9D8B030D-6E8A-4147-A177-3AD203B41FA5}">
                      <a16:colId xmlns:a16="http://schemas.microsoft.com/office/drawing/2014/main" val="1569332668"/>
                    </a:ext>
                  </a:extLst>
                </a:gridCol>
                <a:gridCol w="742611">
                  <a:extLst>
                    <a:ext uri="{9D8B030D-6E8A-4147-A177-3AD203B41FA5}">
                      <a16:colId xmlns:a16="http://schemas.microsoft.com/office/drawing/2014/main" val="2372837409"/>
                    </a:ext>
                  </a:extLst>
                </a:gridCol>
                <a:gridCol w="742611">
                  <a:extLst>
                    <a:ext uri="{9D8B030D-6E8A-4147-A177-3AD203B41FA5}">
                      <a16:colId xmlns:a16="http://schemas.microsoft.com/office/drawing/2014/main" val="1422941384"/>
                    </a:ext>
                  </a:extLst>
                </a:gridCol>
                <a:gridCol w="742611">
                  <a:extLst>
                    <a:ext uri="{9D8B030D-6E8A-4147-A177-3AD203B41FA5}">
                      <a16:colId xmlns:a16="http://schemas.microsoft.com/office/drawing/2014/main" val="3680086640"/>
                    </a:ext>
                  </a:extLst>
                </a:gridCol>
                <a:gridCol w="742611">
                  <a:extLst>
                    <a:ext uri="{9D8B030D-6E8A-4147-A177-3AD203B41FA5}">
                      <a16:colId xmlns:a16="http://schemas.microsoft.com/office/drawing/2014/main" val="2704650310"/>
                    </a:ext>
                  </a:extLst>
                </a:gridCol>
                <a:gridCol w="742611">
                  <a:extLst>
                    <a:ext uri="{9D8B030D-6E8A-4147-A177-3AD203B41FA5}">
                      <a16:colId xmlns:a16="http://schemas.microsoft.com/office/drawing/2014/main" val="200691109"/>
                    </a:ext>
                  </a:extLst>
                </a:gridCol>
                <a:gridCol w="742611">
                  <a:extLst>
                    <a:ext uri="{9D8B030D-6E8A-4147-A177-3AD203B41FA5}">
                      <a16:colId xmlns:a16="http://schemas.microsoft.com/office/drawing/2014/main" val="2492018299"/>
                    </a:ext>
                  </a:extLst>
                </a:gridCol>
                <a:gridCol w="1044910">
                  <a:extLst>
                    <a:ext uri="{9D8B030D-6E8A-4147-A177-3AD203B41FA5}">
                      <a16:colId xmlns:a16="http://schemas.microsoft.com/office/drawing/2014/main" val="3242529296"/>
                    </a:ext>
                  </a:extLst>
                </a:gridCol>
                <a:gridCol w="1038149">
                  <a:extLst>
                    <a:ext uri="{9D8B030D-6E8A-4147-A177-3AD203B41FA5}">
                      <a16:colId xmlns:a16="http://schemas.microsoft.com/office/drawing/2014/main" val="2961125129"/>
                    </a:ext>
                  </a:extLst>
                </a:gridCol>
                <a:gridCol w="572320">
                  <a:extLst>
                    <a:ext uri="{9D8B030D-6E8A-4147-A177-3AD203B41FA5}">
                      <a16:colId xmlns:a16="http://schemas.microsoft.com/office/drawing/2014/main" val="454863006"/>
                    </a:ext>
                  </a:extLst>
                </a:gridCol>
              </a:tblGrid>
              <a:tr h="404553">
                <a:tc gridSpan="2">
                  <a:txBody>
                    <a:bodyPr/>
                    <a:lstStyle/>
                    <a:p>
                      <a:pPr algn="ctr" fontAlgn="ctr"/>
                      <a:r>
                        <a:rPr lang="fr-FR" sz="2000" b="1" u="none" strike="noStrike" cap="small" baseline="0" dirty="0">
                          <a:solidFill>
                            <a:schemeClr val="accent5">
                              <a:lumMod val="75000"/>
                            </a:schemeClr>
                          </a:solidFill>
                          <a:effectLst/>
                        </a:rPr>
                        <a:t>scénario 1</a:t>
                      </a:r>
                    </a:p>
                    <a:p>
                      <a:pPr algn="ctr" fontAlgn="ctr"/>
                      <a:r>
                        <a:rPr lang="fr-FR" sz="1200" b="1" u="none" strike="noStrike" dirty="0">
                          <a:solidFill>
                            <a:schemeClr val="accent5">
                              <a:lumMod val="75000"/>
                            </a:schemeClr>
                          </a:solidFill>
                          <a:effectLst/>
                        </a:rPr>
                        <a:t>Contrôle périodique</a:t>
                      </a:r>
                      <a:endParaRPr lang="fr-FR" sz="1200" b="1" u="none" strike="noStrike" dirty="0">
                        <a:solidFill>
                          <a:schemeClr val="accent5">
                            <a:lumMod val="7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75%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1" u="none" strike="noStrike" dirty="0">
                          <a:solidFill>
                            <a:schemeClr val="accent5">
                              <a:lumMod val="75000"/>
                            </a:schemeClr>
                          </a:solidFill>
                          <a:effectLst/>
                        </a:rPr>
                        <a:t>n</a:t>
                      </a:r>
                      <a:endParaRPr lang="fr-FR" sz="1200" b="0"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17368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Paris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17368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Marseille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17368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Lyon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17368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Toulouse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173687">
                <a:tc>
                  <a:txBody>
                    <a:bodyPr/>
                    <a:lstStyle/>
                    <a:p>
                      <a:pPr algn="l" fontAlgn="t"/>
                      <a:r>
                        <a:rPr lang="fr-FR" sz="1200" b="1" u="none" strike="noStrike" kern="1200" dirty="0">
                          <a:solidFill>
                            <a:schemeClr val="tx1">
                              <a:lumMod val="75000"/>
                              <a:lumOff val="25000"/>
                            </a:schemeClr>
                          </a:solidFill>
                          <a:effectLst/>
                          <a:latin typeface="+mn-lt"/>
                          <a:ea typeface="+mn-ea"/>
                          <a:cs typeface="+mn-cs"/>
                        </a:rPr>
                        <a:t>Nice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a:solidFill>
                            <a:schemeClr val="accent5">
                              <a:lumMod val="7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003890"/>
                  </a:ext>
                </a:extLst>
              </a:tr>
              <a:tr h="173687">
                <a:tc>
                  <a:txBody>
                    <a:bodyPr/>
                    <a:lstStyle/>
                    <a:p>
                      <a:pPr algn="l" fontAlgn="t"/>
                      <a:r>
                        <a:rPr lang="fr-FR" sz="1200" b="1" u="none" strike="noStrike" kern="1200" dirty="0">
                          <a:solidFill>
                            <a:schemeClr val="tx1">
                              <a:lumMod val="75000"/>
                              <a:lumOff val="25000"/>
                            </a:schemeClr>
                          </a:solidFill>
                          <a:effectLst/>
                          <a:latin typeface="+mn-lt"/>
                          <a:ea typeface="+mn-ea"/>
                          <a:cs typeface="+mn-cs"/>
                        </a:rPr>
                        <a:t>Nantes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381722"/>
                  </a:ext>
                </a:extLst>
              </a:tr>
              <a:tr h="173687">
                <a:tc>
                  <a:txBody>
                    <a:bodyPr/>
                    <a:lstStyle/>
                    <a:p>
                      <a:pPr algn="l" fontAlgn="t"/>
                      <a:r>
                        <a:rPr lang="fr-FR" sz="1200" b="1" u="none" strike="noStrike" kern="1200" dirty="0">
                          <a:solidFill>
                            <a:schemeClr val="tx1">
                              <a:lumMod val="75000"/>
                              <a:lumOff val="25000"/>
                            </a:schemeClr>
                          </a:solidFill>
                          <a:effectLst/>
                          <a:latin typeface="+mn-lt"/>
                          <a:ea typeface="+mn-ea"/>
                          <a:cs typeface="+mn-cs"/>
                        </a:rPr>
                        <a:t>Montpellier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8260859"/>
                  </a:ext>
                </a:extLst>
              </a:tr>
              <a:tr h="173687">
                <a:tc>
                  <a:txBody>
                    <a:bodyPr/>
                    <a:lstStyle/>
                    <a:p>
                      <a:pPr algn="l" fontAlgn="t"/>
                      <a:r>
                        <a:rPr lang="fr-FR" sz="1200" b="1" u="none" strike="noStrike" kern="1200" dirty="0">
                          <a:solidFill>
                            <a:schemeClr val="tx1">
                              <a:lumMod val="75000"/>
                              <a:lumOff val="25000"/>
                            </a:schemeClr>
                          </a:solidFill>
                          <a:effectLst/>
                          <a:latin typeface="+mn-lt"/>
                          <a:ea typeface="+mn-ea"/>
                          <a:cs typeface="+mn-cs"/>
                        </a:rPr>
                        <a:t>Strasbourg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491806"/>
                  </a:ext>
                </a:extLst>
              </a:tr>
              <a:tr h="173687">
                <a:tc>
                  <a:txBody>
                    <a:bodyPr/>
                    <a:lstStyle/>
                    <a:p>
                      <a:pPr algn="l" fontAlgn="t"/>
                      <a:r>
                        <a:rPr lang="fr-FR" sz="1200" b="1" u="none" strike="noStrike" kern="1200" dirty="0">
                          <a:solidFill>
                            <a:schemeClr val="tx1">
                              <a:lumMod val="75000"/>
                              <a:lumOff val="25000"/>
                            </a:schemeClr>
                          </a:solidFill>
                          <a:effectLst/>
                          <a:latin typeface="+mn-lt"/>
                          <a:ea typeface="+mn-ea"/>
                          <a:cs typeface="+mn-cs"/>
                        </a:rPr>
                        <a:t>Bordeaux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93522"/>
                  </a:ext>
                </a:extLst>
              </a:tr>
              <a:tr h="0">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Lille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a:solidFill>
                            <a:schemeClr val="tx1">
                              <a:lumMod val="75000"/>
                              <a:lumOff val="25000"/>
                            </a:schemeClr>
                          </a:solidFill>
                          <a:effectLst/>
                          <a:latin typeface="+mn-lt"/>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a:solidFill>
                            <a:schemeClr val="tx1">
                              <a:lumMod val="75000"/>
                              <a:lumOff val="25000"/>
                            </a:schemeClr>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i="1" u="none" strike="noStrike" kern="1200" dirty="0">
                          <a:solidFill>
                            <a:schemeClr val="accent5">
                              <a:lumMod val="7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783708"/>
                  </a:ext>
                </a:extLst>
              </a:tr>
              <a:tr h="173687">
                <a:tc gridSpan="2">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1" u="none" strike="noStrike" kern="1200" dirty="0">
                          <a:solidFill>
                            <a:schemeClr val="accent5">
                              <a:lumMod val="75000"/>
                            </a:schemeClr>
                          </a:solidFill>
                          <a:effectLst/>
                          <a:latin typeface="+mn-lt"/>
                          <a:ea typeface="+mn-ea"/>
                          <a:cs typeface="+mn-cs"/>
                        </a:rPr>
                        <a:t>1 213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graphicFrame>
        <p:nvGraphicFramePr>
          <p:cNvPr id="8" name="Espace réservé du contenu 3">
            <a:extLst>
              <a:ext uri="{FF2B5EF4-FFF2-40B4-BE49-F238E27FC236}">
                <a16:creationId xmlns:a16="http://schemas.microsoft.com/office/drawing/2014/main" id="{DE81139A-2EF9-48AA-BF04-060A2C8DA433}"/>
              </a:ext>
            </a:extLst>
          </p:cNvPr>
          <p:cNvGraphicFramePr>
            <a:graphicFrameLocks/>
          </p:cNvGraphicFramePr>
          <p:nvPr>
            <p:extLst>
              <p:ext uri="{D42A27DB-BD31-4B8C-83A1-F6EECF244321}">
                <p14:modId xmlns:p14="http://schemas.microsoft.com/office/powerpoint/2010/main" val="1750453378"/>
              </p:ext>
            </p:extLst>
          </p:nvPr>
        </p:nvGraphicFramePr>
        <p:xfrm>
          <a:off x="1393902" y="3884168"/>
          <a:ext cx="9404192" cy="2577160"/>
        </p:xfrm>
        <a:graphic>
          <a:graphicData uri="http://schemas.openxmlformats.org/drawingml/2006/table">
            <a:tbl>
              <a:tblPr firstCol="1" bandRow="1">
                <a:tableStyleId>{5FD0F851-EC5A-4D38-B0AD-8093EC10F338}</a:tableStyleId>
              </a:tblPr>
              <a:tblGrid>
                <a:gridCol w="1469632">
                  <a:extLst>
                    <a:ext uri="{9D8B030D-6E8A-4147-A177-3AD203B41FA5}">
                      <a16:colId xmlns:a16="http://schemas.microsoft.com/office/drawing/2014/main" val="709373017"/>
                    </a:ext>
                  </a:extLst>
                </a:gridCol>
                <a:gridCol w="823514">
                  <a:extLst>
                    <a:ext uri="{9D8B030D-6E8A-4147-A177-3AD203B41FA5}">
                      <a16:colId xmlns:a16="http://schemas.microsoft.com/office/drawing/2014/main" val="1569332668"/>
                    </a:ext>
                  </a:extLst>
                </a:gridCol>
                <a:gridCol w="742611">
                  <a:extLst>
                    <a:ext uri="{9D8B030D-6E8A-4147-A177-3AD203B41FA5}">
                      <a16:colId xmlns:a16="http://schemas.microsoft.com/office/drawing/2014/main" val="2372837409"/>
                    </a:ext>
                  </a:extLst>
                </a:gridCol>
                <a:gridCol w="742611">
                  <a:extLst>
                    <a:ext uri="{9D8B030D-6E8A-4147-A177-3AD203B41FA5}">
                      <a16:colId xmlns:a16="http://schemas.microsoft.com/office/drawing/2014/main" val="1422941384"/>
                    </a:ext>
                  </a:extLst>
                </a:gridCol>
                <a:gridCol w="742611">
                  <a:extLst>
                    <a:ext uri="{9D8B030D-6E8A-4147-A177-3AD203B41FA5}">
                      <a16:colId xmlns:a16="http://schemas.microsoft.com/office/drawing/2014/main" val="3680086640"/>
                    </a:ext>
                  </a:extLst>
                </a:gridCol>
                <a:gridCol w="742611">
                  <a:extLst>
                    <a:ext uri="{9D8B030D-6E8A-4147-A177-3AD203B41FA5}">
                      <a16:colId xmlns:a16="http://schemas.microsoft.com/office/drawing/2014/main" val="2704650310"/>
                    </a:ext>
                  </a:extLst>
                </a:gridCol>
                <a:gridCol w="742611">
                  <a:extLst>
                    <a:ext uri="{9D8B030D-6E8A-4147-A177-3AD203B41FA5}">
                      <a16:colId xmlns:a16="http://schemas.microsoft.com/office/drawing/2014/main" val="200691109"/>
                    </a:ext>
                  </a:extLst>
                </a:gridCol>
                <a:gridCol w="742611">
                  <a:extLst>
                    <a:ext uri="{9D8B030D-6E8A-4147-A177-3AD203B41FA5}">
                      <a16:colId xmlns:a16="http://schemas.microsoft.com/office/drawing/2014/main" val="2492018299"/>
                    </a:ext>
                  </a:extLst>
                </a:gridCol>
                <a:gridCol w="1044911">
                  <a:extLst>
                    <a:ext uri="{9D8B030D-6E8A-4147-A177-3AD203B41FA5}">
                      <a16:colId xmlns:a16="http://schemas.microsoft.com/office/drawing/2014/main" val="3242529296"/>
                    </a:ext>
                  </a:extLst>
                </a:gridCol>
                <a:gridCol w="1038148">
                  <a:extLst>
                    <a:ext uri="{9D8B030D-6E8A-4147-A177-3AD203B41FA5}">
                      <a16:colId xmlns:a16="http://schemas.microsoft.com/office/drawing/2014/main" val="2961125129"/>
                    </a:ext>
                  </a:extLst>
                </a:gridCol>
                <a:gridCol w="572321">
                  <a:extLst>
                    <a:ext uri="{9D8B030D-6E8A-4147-A177-3AD203B41FA5}">
                      <a16:colId xmlns:a16="http://schemas.microsoft.com/office/drawing/2014/main" val="454863006"/>
                    </a:ext>
                  </a:extLst>
                </a:gridCol>
              </a:tblGrid>
              <a:tr h="470257">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2000" b="1" u="none" strike="noStrike" cap="small" baseline="0" dirty="0">
                          <a:solidFill>
                            <a:schemeClr val="accent5">
                              <a:lumMod val="75000"/>
                            </a:schemeClr>
                          </a:solidFill>
                          <a:effectLst/>
                        </a:rPr>
                        <a:t>scénario 2</a:t>
                      </a:r>
                    </a:p>
                    <a:p>
                      <a:pPr algn="ctr" fontAlgn="ctr"/>
                      <a:r>
                        <a:rPr lang="fr-FR" sz="1100" b="1" u="none" strike="noStrike" kern="1200" dirty="0">
                          <a:solidFill>
                            <a:schemeClr val="accent5">
                              <a:lumMod val="75000"/>
                            </a:schemeClr>
                          </a:solidFill>
                          <a:effectLst/>
                          <a:latin typeface="+mn-lt"/>
                          <a:ea typeface="+mn-ea"/>
                          <a:cs typeface="+mn-cs"/>
                        </a:rPr>
                        <a:t>Apparition de symptômes</a:t>
                      </a: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75%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1" u="none" strike="noStrike" dirty="0">
                          <a:solidFill>
                            <a:schemeClr val="accent5">
                              <a:lumMod val="75000"/>
                            </a:schemeClr>
                          </a:solidFill>
                          <a:effectLst/>
                        </a:rPr>
                        <a:t>n</a:t>
                      </a:r>
                      <a:endParaRPr lang="fr-FR" sz="1200" b="0"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18936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Paris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algn="ctr" defTabSz="457200" rtl="0" eaLnBrk="1" fontAlgn="b" latinLnBrk="0" hangingPunct="1"/>
                      <a:r>
                        <a:rPr lang="fr-FR" sz="11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18936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Marseille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18936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Lyon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dirty="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dirty="0">
                          <a:solidFill>
                            <a:schemeClr val="tx1">
                              <a:lumMod val="75000"/>
                              <a:lumOff val="25000"/>
                            </a:schemeClr>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18936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Toulouse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189367">
                <a:tc>
                  <a:txBody>
                    <a:bodyPr/>
                    <a:lstStyle/>
                    <a:p>
                      <a:pPr algn="l" fontAlgn="t"/>
                      <a:r>
                        <a:rPr lang="fr-FR" sz="1200" b="1" u="none" strike="noStrike" kern="1200" dirty="0">
                          <a:solidFill>
                            <a:schemeClr val="tx1">
                              <a:lumMod val="75000"/>
                              <a:lumOff val="25000"/>
                            </a:schemeClr>
                          </a:solidFill>
                          <a:effectLst/>
                          <a:latin typeface="+mn-lt"/>
                          <a:ea typeface="+mn-ea"/>
                          <a:cs typeface="+mn-cs"/>
                        </a:rPr>
                        <a:t>Nice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a:solidFill>
                            <a:schemeClr val="accent5">
                              <a:lumMod val="75000"/>
                            </a:schemeClr>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003890"/>
                  </a:ext>
                </a:extLst>
              </a:tr>
              <a:tr h="189367">
                <a:tc>
                  <a:txBody>
                    <a:bodyPr/>
                    <a:lstStyle/>
                    <a:p>
                      <a:pPr algn="l" fontAlgn="t"/>
                      <a:r>
                        <a:rPr lang="fr-FR" sz="1200" b="1" u="none" strike="noStrike" kern="1200" dirty="0">
                          <a:solidFill>
                            <a:schemeClr val="tx1">
                              <a:lumMod val="75000"/>
                              <a:lumOff val="25000"/>
                            </a:schemeClr>
                          </a:solidFill>
                          <a:effectLst/>
                          <a:latin typeface="+mn-lt"/>
                          <a:ea typeface="+mn-ea"/>
                          <a:cs typeface="+mn-cs"/>
                        </a:rPr>
                        <a:t>Nantes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381722"/>
                  </a:ext>
                </a:extLst>
              </a:tr>
              <a:tr h="189367">
                <a:tc>
                  <a:txBody>
                    <a:bodyPr/>
                    <a:lstStyle/>
                    <a:p>
                      <a:pPr algn="l" fontAlgn="t"/>
                      <a:r>
                        <a:rPr lang="fr-FR" sz="1200" b="1" u="none" strike="noStrike" kern="1200" dirty="0">
                          <a:solidFill>
                            <a:schemeClr val="tx1">
                              <a:lumMod val="75000"/>
                              <a:lumOff val="25000"/>
                            </a:schemeClr>
                          </a:solidFill>
                          <a:effectLst/>
                          <a:latin typeface="+mn-lt"/>
                          <a:ea typeface="+mn-ea"/>
                          <a:cs typeface="+mn-cs"/>
                        </a:rPr>
                        <a:t>Montpellier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dirty="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8260859"/>
                  </a:ext>
                </a:extLst>
              </a:tr>
              <a:tr h="189367">
                <a:tc>
                  <a:txBody>
                    <a:bodyPr/>
                    <a:lstStyle/>
                    <a:p>
                      <a:pPr algn="l" fontAlgn="t"/>
                      <a:r>
                        <a:rPr lang="fr-FR" sz="1200" b="1" u="none" strike="noStrike" kern="1200" dirty="0">
                          <a:solidFill>
                            <a:schemeClr val="tx1">
                              <a:lumMod val="75000"/>
                              <a:lumOff val="25000"/>
                            </a:schemeClr>
                          </a:solidFill>
                          <a:effectLst/>
                          <a:latin typeface="+mn-lt"/>
                          <a:ea typeface="+mn-ea"/>
                          <a:cs typeface="+mn-cs"/>
                        </a:rPr>
                        <a:t>Strasbourg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491806"/>
                  </a:ext>
                </a:extLst>
              </a:tr>
              <a:tr h="189367">
                <a:tc>
                  <a:txBody>
                    <a:bodyPr/>
                    <a:lstStyle/>
                    <a:p>
                      <a:pPr algn="l" fontAlgn="t"/>
                      <a:r>
                        <a:rPr lang="fr-FR" sz="1200" b="1" u="none" strike="noStrike" kern="1200" dirty="0">
                          <a:solidFill>
                            <a:schemeClr val="tx1">
                              <a:lumMod val="75000"/>
                              <a:lumOff val="25000"/>
                            </a:schemeClr>
                          </a:solidFill>
                          <a:effectLst/>
                          <a:latin typeface="+mn-lt"/>
                          <a:ea typeface="+mn-ea"/>
                          <a:cs typeface="+mn-cs"/>
                        </a:rPr>
                        <a:t>Bordeaux</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993522"/>
                  </a:ext>
                </a:extLst>
              </a:tr>
              <a:tr h="189367">
                <a:tc gridSpan="2">
                  <a:txBody>
                    <a:bodyPr/>
                    <a:lstStyle/>
                    <a:p>
                      <a:pPr algn="l" fontAlgn="t"/>
                      <a:r>
                        <a:rPr lang="fr-FR" sz="1200" b="1" u="none" strike="noStrike" kern="1200" dirty="0">
                          <a:solidFill>
                            <a:schemeClr val="tx1">
                              <a:lumMod val="75000"/>
                              <a:lumOff val="25000"/>
                            </a:schemeClr>
                          </a:solidFill>
                          <a:effectLst/>
                          <a:latin typeface="+mn-lt"/>
                          <a:ea typeface="+mn-ea"/>
                          <a:cs typeface="+mn-cs"/>
                        </a:rPr>
                        <a:t>Lille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0" u="none" strike="noStrike" kern="120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a:solidFill>
                            <a:schemeClr val="tx1">
                              <a:lumMod val="75000"/>
                              <a:lumOff val="25000"/>
                            </a:schemeClr>
                          </a:solidFill>
                          <a:effectLst/>
                          <a:latin typeface="+mn-lt"/>
                          <a:ea typeface="+mn-ea"/>
                          <a:cs typeface="+mn-cs"/>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b="1" u="none" strike="noStrike" kern="1200" dirty="0">
                          <a:solidFill>
                            <a:schemeClr val="tx1">
                              <a:lumMod val="75000"/>
                              <a:lumOff val="25000"/>
                            </a:schemeClr>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fr-FR" sz="1100" i="1" u="none" strike="noStrike" kern="1200" dirty="0">
                          <a:solidFill>
                            <a:schemeClr val="accent5">
                              <a:lumMod val="7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783708"/>
                  </a:ext>
                </a:extLst>
              </a:tr>
              <a:tr h="187082">
                <a:tc gridSpan="2">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kern="1200" dirty="0">
                          <a:solidFill>
                            <a:schemeClr val="tx1">
                              <a:lumMod val="75000"/>
                              <a:lumOff val="25000"/>
                            </a:schemeClr>
                          </a:solidFill>
                          <a:effectLst/>
                          <a:latin typeface="+mn-lt"/>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1" u="none" strike="noStrike" kern="1200" dirty="0">
                          <a:solidFill>
                            <a:schemeClr val="accent5">
                              <a:lumMod val="75000"/>
                            </a:schemeClr>
                          </a:solidFill>
                          <a:effectLst/>
                          <a:latin typeface="+mn-lt"/>
                          <a:ea typeface="+mn-ea"/>
                          <a:cs typeface="+mn-cs"/>
                        </a:rPr>
                        <a:t>1 223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spTree>
    <p:extLst>
      <p:ext uri="{BB962C8B-B14F-4D97-AF65-F5344CB8AC3E}">
        <p14:creationId xmlns:p14="http://schemas.microsoft.com/office/powerpoint/2010/main" val="2861183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518357" y="324808"/>
            <a:ext cx="9798456" cy="480687"/>
          </a:xfrm>
        </p:spPr>
        <p:txBody>
          <a:bodyPr>
            <a:normAutofit/>
          </a:bodyPr>
          <a:lstStyle/>
          <a:p>
            <a:r>
              <a:rPr lang="fr-FR" sz="2400" cap="small" dirty="0">
                <a:solidFill>
                  <a:schemeClr val="accent5"/>
                </a:solidFill>
              </a:rPr>
              <a:t>Annexe 11 : </a:t>
            </a:r>
            <a:r>
              <a:rPr lang="fr-FR" sz="2200" dirty="0"/>
              <a:t>Les délais en 2024 à partir des rendez-vous sur internet</a:t>
            </a:r>
            <a:endParaRPr lang="fr-FR" sz="2400" dirty="0"/>
          </a:p>
        </p:txBody>
      </p:sp>
      <p:graphicFrame>
        <p:nvGraphicFramePr>
          <p:cNvPr id="7" name="Espace réservé du contenu 3">
            <a:extLst>
              <a:ext uri="{FF2B5EF4-FFF2-40B4-BE49-F238E27FC236}">
                <a16:creationId xmlns:a16="http://schemas.microsoft.com/office/drawing/2014/main" id="{42870998-50F6-4B90-AAC4-EFDD2899D624}"/>
              </a:ext>
            </a:extLst>
          </p:cNvPr>
          <p:cNvGraphicFramePr>
            <a:graphicFrameLocks/>
          </p:cNvGraphicFramePr>
          <p:nvPr>
            <p:extLst>
              <p:ext uri="{D42A27DB-BD31-4B8C-83A1-F6EECF244321}">
                <p14:modId xmlns:p14="http://schemas.microsoft.com/office/powerpoint/2010/main" val="1775170660"/>
              </p:ext>
            </p:extLst>
          </p:nvPr>
        </p:nvGraphicFramePr>
        <p:xfrm>
          <a:off x="952416" y="3934569"/>
          <a:ext cx="10287168" cy="2325664"/>
        </p:xfrm>
        <a:graphic>
          <a:graphicData uri="http://schemas.openxmlformats.org/drawingml/2006/table">
            <a:tbl>
              <a:tblPr firstRow="1" firstCol="1">
                <a:tableStyleId>{5FD0F851-EC5A-4D38-B0AD-8093EC10F338}</a:tableStyleId>
              </a:tblPr>
              <a:tblGrid>
                <a:gridCol w="1748697">
                  <a:extLst>
                    <a:ext uri="{9D8B030D-6E8A-4147-A177-3AD203B41FA5}">
                      <a16:colId xmlns:a16="http://schemas.microsoft.com/office/drawing/2014/main" val="4095920800"/>
                    </a:ext>
                  </a:extLst>
                </a:gridCol>
                <a:gridCol w="788129">
                  <a:extLst>
                    <a:ext uri="{9D8B030D-6E8A-4147-A177-3AD203B41FA5}">
                      <a16:colId xmlns:a16="http://schemas.microsoft.com/office/drawing/2014/main" val="3599076000"/>
                    </a:ext>
                  </a:extLst>
                </a:gridCol>
                <a:gridCol w="924368">
                  <a:extLst>
                    <a:ext uri="{9D8B030D-6E8A-4147-A177-3AD203B41FA5}">
                      <a16:colId xmlns:a16="http://schemas.microsoft.com/office/drawing/2014/main" val="810238788"/>
                    </a:ext>
                  </a:extLst>
                </a:gridCol>
                <a:gridCol w="924368">
                  <a:extLst>
                    <a:ext uri="{9D8B030D-6E8A-4147-A177-3AD203B41FA5}">
                      <a16:colId xmlns:a16="http://schemas.microsoft.com/office/drawing/2014/main" val="3469520135"/>
                    </a:ext>
                  </a:extLst>
                </a:gridCol>
                <a:gridCol w="924368">
                  <a:extLst>
                    <a:ext uri="{9D8B030D-6E8A-4147-A177-3AD203B41FA5}">
                      <a16:colId xmlns:a16="http://schemas.microsoft.com/office/drawing/2014/main" val="4042446114"/>
                    </a:ext>
                  </a:extLst>
                </a:gridCol>
                <a:gridCol w="924368">
                  <a:extLst>
                    <a:ext uri="{9D8B030D-6E8A-4147-A177-3AD203B41FA5}">
                      <a16:colId xmlns:a16="http://schemas.microsoft.com/office/drawing/2014/main" val="1124355464"/>
                    </a:ext>
                  </a:extLst>
                </a:gridCol>
                <a:gridCol w="924368">
                  <a:extLst>
                    <a:ext uri="{9D8B030D-6E8A-4147-A177-3AD203B41FA5}">
                      <a16:colId xmlns:a16="http://schemas.microsoft.com/office/drawing/2014/main" val="3112621852"/>
                    </a:ext>
                  </a:extLst>
                </a:gridCol>
                <a:gridCol w="1291976">
                  <a:extLst>
                    <a:ext uri="{9D8B030D-6E8A-4147-A177-3AD203B41FA5}">
                      <a16:colId xmlns:a16="http://schemas.microsoft.com/office/drawing/2014/main" val="1304663705"/>
                    </a:ext>
                  </a:extLst>
                </a:gridCol>
                <a:gridCol w="1291976">
                  <a:extLst>
                    <a:ext uri="{9D8B030D-6E8A-4147-A177-3AD203B41FA5}">
                      <a16:colId xmlns:a16="http://schemas.microsoft.com/office/drawing/2014/main" val="2040737783"/>
                    </a:ext>
                  </a:extLst>
                </a:gridCol>
                <a:gridCol w="544550">
                  <a:extLst>
                    <a:ext uri="{9D8B030D-6E8A-4147-A177-3AD203B41FA5}">
                      <a16:colId xmlns:a16="http://schemas.microsoft.com/office/drawing/2014/main" val="1399631183"/>
                    </a:ext>
                  </a:extLst>
                </a:gridCol>
              </a:tblGrid>
              <a:tr h="585001">
                <a:tc>
                  <a:txBody>
                    <a:bodyPr/>
                    <a:lstStyle/>
                    <a:p>
                      <a:pPr algn="ctr" fontAlgn="ctr"/>
                      <a:r>
                        <a:rPr lang="fr-FR" sz="1800" b="1" u="none" strike="noStrike" cap="small" baseline="0" dirty="0">
                          <a:solidFill>
                            <a:schemeClr val="accent5">
                              <a:lumMod val="75000"/>
                            </a:schemeClr>
                          </a:solidFill>
                          <a:effectLst/>
                        </a:rPr>
                        <a:t>internet - scénario 1</a:t>
                      </a:r>
                    </a:p>
                    <a:p>
                      <a:pPr algn="ctr" fontAlgn="ctr"/>
                      <a:r>
                        <a:rPr lang="fr-FR" sz="1100" b="1" u="none" strike="noStrike" dirty="0">
                          <a:solidFill>
                            <a:schemeClr val="accent5">
                              <a:lumMod val="75000"/>
                            </a:schemeClr>
                          </a:solidFill>
                          <a:effectLst/>
                        </a:rPr>
                        <a:t>Contrôle périodique</a:t>
                      </a:r>
                      <a:endParaRPr lang="fr-FR" sz="1100" b="1" u="none" strike="noStrike" dirty="0">
                        <a:solidFill>
                          <a:schemeClr val="accent5">
                            <a:lumMod val="75000"/>
                          </a:schemeClr>
                        </a:solidFill>
                        <a:effectLst/>
                        <a:latin typeface="+mn-lt"/>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360000">
                <a:tc>
                  <a:txBody>
                    <a:bodyPr/>
                    <a:lstStyle/>
                    <a:p>
                      <a:pPr algn="l" fontAlgn="b"/>
                      <a:r>
                        <a:rPr lang="fr-FR" sz="1200" u="none" strike="noStrike" dirty="0">
                          <a:solidFill>
                            <a:schemeClr val="tx1">
                              <a:lumMod val="75000"/>
                              <a:lumOff val="25000"/>
                            </a:schemeClr>
                          </a:solidFill>
                          <a:effectLst/>
                        </a:rPr>
                        <a:t>Secteur 1</a:t>
                      </a:r>
                      <a:endParaRPr lang="fr-FR" sz="1200" b="0" i="0" u="none" strike="noStrike" dirty="0">
                        <a:solidFill>
                          <a:schemeClr val="tx1">
                            <a:lumMod val="75000"/>
                            <a:lumOff val="25000"/>
                          </a:schemeClr>
                        </a:solidFill>
                        <a:effectLst/>
                        <a:latin typeface="Calibri" panose="020F0502020204030204"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9839208"/>
                  </a:ext>
                </a:extLst>
              </a:tr>
              <a:tr h="360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200" u="none" strike="noStrike" dirty="0">
                          <a:solidFill>
                            <a:schemeClr val="tx1">
                              <a:lumMod val="75000"/>
                              <a:lumOff val="25000"/>
                            </a:schemeClr>
                          </a:solidFill>
                          <a:effectLst/>
                        </a:rPr>
                        <a:t>Secteur 2</a:t>
                      </a:r>
                      <a:endParaRPr lang="fr-FR" sz="1200" b="0" i="0" u="none" strike="noStrike" dirty="0">
                        <a:solidFill>
                          <a:schemeClr val="tx1">
                            <a:lumMod val="75000"/>
                            <a:lumOff val="25000"/>
                          </a:schemeClr>
                        </a:solidFill>
                        <a:effectLst/>
                        <a:latin typeface="Calibri" panose="020F0502020204030204"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1 714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365283"/>
                  </a:ext>
                </a:extLst>
              </a:tr>
              <a:tr h="360000">
                <a:tc>
                  <a:txBody>
                    <a:bodyPr/>
                    <a:lstStyle/>
                    <a:p>
                      <a:pPr algn="l" fontAlgn="b"/>
                      <a:r>
                        <a:rPr lang="fr-FR" sz="1200" u="none" strike="noStrike" dirty="0">
                          <a:solidFill>
                            <a:schemeClr val="tx1">
                              <a:lumMod val="75000"/>
                              <a:lumOff val="25000"/>
                            </a:schemeClr>
                          </a:solidFill>
                          <a:effectLst/>
                        </a:rPr>
                        <a:t>Exerce seul(e)</a:t>
                      </a:r>
                      <a:endParaRPr lang="fr-FR" sz="1200" b="0" i="0" u="none" strike="noStrike" dirty="0">
                        <a:solidFill>
                          <a:schemeClr val="tx1">
                            <a:lumMod val="75000"/>
                            <a:lumOff val="25000"/>
                          </a:schemeClr>
                        </a:solidFill>
                        <a:effectLst/>
                        <a:latin typeface="Calibri" panose="020F0502020204030204"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992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2492150"/>
                  </a:ext>
                </a:extLst>
              </a:tr>
              <a:tr h="360000">
                <a:tc>
                  <a:txBody>
                    <a:bodyPr/>
                    <a:lstStyle/>
                    <a:p>
                      <a:pPr algn="l" fontAlgn="b"/>
                      <a:r>
                        <a:rPr lang="fr-FR" sz="1200" u="none" strike="noStrike" dirty="0">
                          <a:solidFill>
                            <a:schemeClr val="tx1">
                              <a:lumMod val="75000"/>
                              <a:lumOff val="25000"/>
                            </a:schemeClr>
                          </a:solidFill>
                          <a:effectLst/>
                        </a:rPr>
                        <a:t>Exerce en groupe</a:t>
                      </a:r>
                      <a:endParaRPr lang="fr-FR" sz="1200" b="0" i="0" u="none" strike="noStrike" dirty="0">
                        <a:solidFill>
                          <a:schemeClr val="tx1">
                            <a:lumMod val="75000"/>
                            <a:lumOff val="25000"/>
                          </a:schemeClr>
                        </a:solidFill>
                        <a:effectLst/>
                        <a:latin typeface="Calibri" panose="020F0502020204030204"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1 462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285832"/>
                  </a:ext>
                </a:extLst>
              </a:tr>
            </a:tbl>
          </a:graphicData>
        </a:graphic>
      </p:graphicFrame>
      <p:sp>
        <p:nvSpPr>
          <p:cNvPr id="3" name="Espace réservé du numéro de diapositive 2">
            <a:extLst>
              <a:ext uri="{FF2B5EF4-FFF2-40B4-BE49-F238E27FC236}">
                <a16:creationId xmlns:a16="http://schemas.microsoft.com/office/drawing/2014/main" id="{606BE970-36F8-4854-BD31-77CAB468C090}"/>
              </a:ext>
            </a:extLst>
          </p:cNvPr>
          <p:cNvSpPr>
            <a:spLocks noGrp="1"/>
          </p:cNvSpPr>
          <p:nvPr>
            <p:ph type="sldNum" sz="quarter" idx="12"/>
          </p:nvPr>
        </p:nvSpPr>
        <p:spPr/>
        <p:txBody>
          <a:bodyPr/>
          <a:lstStyle/>
          <a:p>
            <a:fld id="{F428713F-B67B-40CC-85DD-1D86B6204E19}" type="slidenum">
              <a:rPr lang="fr-FR" smtClean="0"/>
              <a:pPr/>
              <a:t>44</a:t>
            </a:fld>
            <a:endParaRPr lang="fr-FR" dirty="0"/>
          </a:p>
        </p:txBody>
      </p:sp>
      <p:graphicFrame>
        <p:nvGraphicFramePr>
          <p:cNvPr id="6" name="Espace réservé du contenu 3">
            <a:extLst>
              <a:ext uri="{FF2B5EF4-FFF2-40B4-BE49-F238E27FC236}">
                <a16:creationId xmlns:a16="http://schemas.microsoft.com/office/drawing/2014/main" id="{73D46D80-93C3-4BE8-AE13-9474DD8800DB}"/>
              </a:ext>
            </a:extLst>
          </p:cNvPr>
          <p:cNvGraphicFramePr>
            <a:graphicFrameLocks noGrp="1"/>
          </p:cNvGraphicFramePr>
          <p:nvPr>
            <p:ph idx="1"/>
            <p:extLst>
              <p:ext uri="{D42A27DB-BD31-4B8C-83A1-F6EECF244321}">
                <p14:modId xmlns:p14="http://schemas.microsoft.com/office/powerpoint/2010/main" val="3900867429"/>
              </p:ext>
            </p:extLst>
          </p:nvPr>
        </p:nvGraphicFramePr>
        <p:xfrm>
          <a:off x="952416" y="1027434"/>
          <a:ext cx="10287168" cy="2628000"/>
        </p:xfrm>
        <a:graphic>
          <a:graphicData uri="http://schemas.openxmlformats.org/drawingml/2006/table">
            <a:tbl>
              <a:tblPr firstRow="1" firstCol="1" bandRow="1">
                <a:tableStyleId>{5FD0F851-EC5A-4D38-B0AD-8093EC10F338}</a:tableStyleId>
              </a:tblPr>
              <a:tblGrid>
                <a:gridCol w="1627329">
                  <a:extLst>
                    <a:ext uri="{9D8B030D-6E8A-4147-A177-3AD203B41FA5}">
                      <a16:colId xmlns:a16="http://schemas.microsoft.com/office/drawing/2014/main" val="4095920800"/>
                    </a:ext>
                  </a:extLst>
                </a:gridCol>
                <a:gridCol w="892175">
                  <a:extLst>
                    <a:ext uri="{9D8B030D-6E8A-4147-A177-3AD203B41FA5}">
                      <a16:colId xmlns:a16="http://schemas.microsoft.com/office/drawing/2014/main" val="3599076000"/>
                    </a:ext>
                  </a:extLst>
                </a:gridCol>
                <a:gridCol w="892175">
                  <a:extLst>
                    <a:ext uri="{9D8B030D-6E8A-4147-A177-3AD203B41FA5}">
                      <a16:colId xmlns:a16="http://schemas.microsoft.com/office/drawing/2014/main" val="810238788"/>
                    </a:ext>
                  </a:extLst>
                </a:gridCol>
                <a:gridCol w="892175">
                  <a:extLst>
                    <a:ext uri="{9D8B030D-6E8A-4147-A177-3AD203B41FA5}">
                      <a16:colId xmlns:a16="http://schemas.microsoft.com/office/drawing/2014/main" val="3469520135"/>
                    </a:ext>
                  </a:extLst>
                </a:gridCol>
                <a:gridCol w="892175">
                  <a:extLst>
                    <a:ext uri="{9D8B030D-6E8A-4147-A177-3AD203B41FA5}">
                      <a16:colId xmlns:a16="http://schemas.microsoft.com/office/drawing/2014/main" val="4042446114"/>
                    </a:ext>
                  </a:extLst>
                </a:gridCol>
                <a:gridCol w="892175">
                  <a:extLst>
                    <a:ext uri="{9D8B030D-6E8A-4147-A177-3AD203B41FA5}">
                      <a16:colId xmlns:a16="http://schemas.microsoft.com/office/drawing/2014/main" val="1124355464"/>
                    </a:ext>
                  </a:extLst>
                </a:gridCol>
                <a:gridCol w="892175">
                  <a:extLst>
                    <a:ext uri="{9D8B030D-6E8A-4147-A177-3AD203B41FA5}">
                      <a16:colId xmlns:a16="http://schemas.microsoft.com/office/drawing/2014/main" val="3112621852"/>
                    </a:ext>
                  </a:extLst>
                </a:gridCol>
                <a:gridCol w="1364707">
                  <a:extLst>
                    <a:ext uri="{9D8B030D-6E8A-4147-A177-3AD203B41FA5}">
                      <a16:colId xmlns:a16="http://schemas.microsoft.com/office/drawing/2014/main" val="1304663705"/>
                    </a:ext>
                  </a:extLst>
                </a:gridCol>
                <a:gridCol w="1364707">
                  <a:extLst>
                    <a:ext uri="{9D8B030D-6E8A-4147-A177-3AD203B41FA5}">
                      <a16:colId xmlns:a16="http://schemas.microsoft.com/office/drawing/2014/main" val="559748700"/>
                    </a:ext>
                  </a:extLst>
                </a:gridCol>
                <a:gridCol w="577375">
                  <a:extLst>
                    <a:ext uri="{9D8B030D-6E8A-4147-A177-3AD203B41FA5}">
                      <a16:colId xmlns:a16="http://schemas.microsoft.com/office/drawing/2014/main" val="1399631183"/>
                    </a:ext>
                  </a:extLst>
                </a:gridCol>
              </a:tblGrid>
              <a:tr h="792000">
                <a:tc>
                  <a:txBody>
                    <a:bodyPr/>
                    <a:lstStyle/>
                    <a:p>
                      <a:pPr algn="ctr" fontAlgn="ctr"/>
                      <a:r>
                        <a:rPr lang="fr-FR" sz="1800" b="1" u="none" strike="noStrike" cap="small" baseline="0" dirty="0">
                          <a:solidFill>
                            <a:schemeClr val="accent5">
                              <a:lumMod val="75000"/>
                            </a:schemeClr>
                          </a:solidFill>
                          <a:effectLst/>
                        </a:rPr>
                        <a:t>internet - scénario 1</a:t>
                      </a:r>
                    </a:p>
                    <a:p>
                      <a:pPr algn="ctr" fontAlgn="ctr"/>
                      <a:r>
                        <a:rPr lang="fr-FR" sz="1100" b="1" u="none" strike="noStrike" dirty="0">
                          <a:solidFill>
                            <a:schemeClr val="accent5">
                              <a:lumMod val="75000"/>
                            </a:schemeClr>
                          </a:solidFill>
                          <a:effectLst/>
                        </a:rPr>
                        <a:t>Contrôle périodique</a:t>
                      </a:r>
                      <a:endParaRPr lang="fr-FR" sz="1100" b="1" u="none" strike="noStrike" dirty="0">
                        <a:solidFill>
                          <a:schemeClr val="accent5">
                            <a:lumMod val="75000"/>
                          </a:schemeClr>
                        </a:solidFill>
                        <a:effectLst/>
                        <a:latin typeface="+mn-lt"/>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décile (10%)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Premier quartile</a:t>
                      </a:r>
                    </a:p>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Troisième quartile (75%)</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0" u="none" strike="noStrike" dirty="0">
                          <a:solidFill>
                            <a:schemeClr val="tx1">
                              <a:lumMod val="75000"/>
                              <a:lumOff val="25000"/>
                            </a:schemeClr>
                          </a:solidFill>
                          <a:effectLst/>
                        </a:rPr>
                        <a:t>Dernier décile (90%)</a:t>
                      </a:r>
                      <a:endParaRPr lang="fr-FR" sz="1200" b="0"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77978759"/>
                  </a:ext>
                </a:extLst>
              </a:tr>
              <a:tr h="306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2024</a:t>
                      </a:r>
                      <a:endParaRPr lang="fr-FR" sz="1200" b="1" i="0" u="none" strike="noStrike" dirty="0">
                        <a:solidFill>
                          <a:schemeClr val="tx1">
                            <a:lumMod val="75000"/>
                            <a:lumOff val="25000"/>
                          </a:schemeClr>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i="1" u="none" strike="noStrike" kern="1200" dirty="0">
                          <a:solidFill>
                            <a:schemeClr val="accent5">
                              <a:lumMod val="75000"/>
                            </a:schemeClr>
                          </a:solidFill>
                          <a:effectLst/>
                          <a:latin typeface="+mn-lt"/>
                          <a:ea typeface="+mn-ea"/>
                          <a:cs typeface="+mn-cs"/>
                        </a:rPr>
                        <a:t>2 454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020261"/>
                  </a:ext>
                </a:extLst>
              </a:tr>
              <a:tr h="306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2023</a:t>
                      </a:r>
                      <a:endParaRPr lang="fr-FR" sz="1200" b="1" i="0" u="none" strike="noStrike" dirty="0">
                        <a:solidFill>
                          <a:schemeClr val="tx1">
                            <a:lumMod val="75000"/>
                            <a:lumOff val="25000"/>
                          </a:schemeClr>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a:solidFill>
                            <a:schemeClr val="tx1">
                              <a:lumMod val="75000"/>
                              <a:lumOff val="25000"/>
                            </a:schemeClr>
                          </a:solidFill>
                          <a:effectLst/>
                          <a:latin typeface="+mn-lt"/>
                          <a:ea typeface="+mn-ea"/>
                          <a:cs typeface="+mn-cs"/>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i="1" u="none" strike="noStrike" kern="1200" dirty="0">
                          <a:solidFill>
                            <a:schemeClr val="accent5">
                              <a:lumMod val="75000"/>
                            </a:schemeClr>
                          </a:solidFill>
                          <a:effectLst/>
                          <a:latin typeface="+mn-lt"/>
                          <a:ea typeface="+mn-ea"/>
                          <a:cs typeface="+mn-cs"/>
                        </a:rPr>
                        <a:t>2 207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616310"/>
                  </a:ext>
                </a:extLst>
              </a:tr>
              <a:tr h="306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200" b="1" u="none" strike="noStrike" dirty="0">
                          <a:solidFill>
                            <a:schemeClr val="tx1">
                              <a:lumMod val="75000"/>
                              <a:lumOff val="25000"/>
                            </a:schemeClr>
                          </a:solidFill>
                          <a:effectLst/>
                        </a:rPr>
                        <a:t>Résultats 2022</a:t>
                      </a:r>
                      <a:endParaRPr lang="fr-FR" sz="1200" b="1" i="0" u="none" strike="noStrike" dirty="0">
                        <a:solidFill>
                          <a:schemeClr val="tx1">
                            <a:lumMod val="75000"/>
                            <a:lumOff val="25000"/>
                          </a:schemeClr>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2 029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143882"/>
                  </a:ext>
                </a:extLst>
              </a:tr>
              <a:tr h="306000">
                <a:tc>
                  <a:txBody>
                    <a:bodyPr/>
                    <a:lstStyle/>
                    <a:p>
                      <a:pPr algn="l" fontAlgn="b"/>
                      <a:r>
                        <a:rPr lang="fr-FR" sz="1200" b="1" u="none" strike="noStrike" dirty="0">
                          <a:solidFill>
                            <a:schemeClr val="tx1">
                              <a:lumMod val="75000"/>
                              <a:lumOff val="25000"/>
                            </a:schemeClr>
                          </a:solidFill>
                          <a:effectLst/>
                        </a:rPr>
                        <a:t>Résultats 2021</a:t>
                      </a:r>
                      <a:endParaRPr lang="fr-FR" sz="1200" b="1" i="0" u="none" strike="noStrike" dirty="0">
                        <a:solidFill>
                          <a:schemeClr val="tx1">
                            <a:lumMod val="75000"/>
                            <a:lumOff val="25000"/>
                          </a:schemeClr>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u="none" strike="noStrike" kern="1200" dirty="0">
                          <a:solidFill>
                            <a:schemeClr val="tx1">
                              <a:lumMod val="75000"/>
                              <a:lumOff val="25000"/>
                            </a:schemeClr>
                          </a:solidFill>
                          <a:effectLst/>
                          <a:latin typeface="+mn-lt"/>
                          <a:ea typeface="+mn-ea"/>
                          <a:cs typeface="+mn-cs"/>
                        </a:rPr>
                        <a:t>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1" u="none" strike="noStrike" kern="1200" dirty="0">
                          <a:solidFill>
                            <a:schemeClr val="tx1">
                              <a:lumMod val="75000"/>
                              <a:lumOff val="25000"/>
                            </a:schemeClr>
                          </a:solidFill>
                          <a:effectLst/>
                          <a:latin typeface="+mn-lt"/>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200" b="0" i="1" u="none" strike="noStrike" kern="1200" dirty="0">
                          <a:solidFill>
                            <a:schemeClr val="accent5">
                              <a:lumMod val="75000"/>
                            </a:schemeClr>
                          </a:solidFill>
                          <a:effectLst/>
                          <a:latin typeface="+mn-lt"/>
                          <a:ea typeface="+mn-ea"/>
                          <a:cs typeface="+mn-cs"/>
                        </a:rPr>
                        <a:t>1 978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065049"/>
                  </a:ext>
                </a:extLst>
              </a:tr>
              <a:tr h="306000">
                <a:tc>
                  <a:txBody>
                    <a:bodyPr/>
                    <a:lstStyle/>
                    <a:p>
                      <a:pPr algn="l" fontAlgn="b"/>
                      <a:r>
                        <a:rPr lang="fr-FR" sz="1200" b="1" u="none" strike="noStrike" dirty="0">
                          <a:solidFill>
                            <a:schemeClr val="tx1">
                              <a:lumMod val="75000"/>
                              <a:lumOff val="25000"/>
                            </a:schemeClr>
                          </a:solidFill>
                          <a:effectLst/>
                        </a:rPr>
                        <a:t>Résultats 2020</a:t>
                      </a:r>
                      <a:endParaRPr lang="fr-FR" sz="1200" b="1" i="0" u="none" strike="noStrike" dirty="0">
                        <a:solidFill>
                          <a:schemeClr val="tx1">
                            <a:lumMod val="75000"/>
                            <a:lumOff val="25000"/>
                          </a:schemeClr>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200" b="0" i="1" u="none" strike="noStrike" kern="1200" dirty="0">
                          <a:solidFill>
                            <a:schemeClr val="accent5">
                              <a:lumMod val="75000"/>
                            </a:schemeClr>
                          </a:solidFill>
                          <a:effectLst/>
                          <a:latin typeface="+mn-lt"/>
                          <a:ea typeface="+mn-ea"/>
                          <a:cs typeface="+mn-cs"/>
                        </a:rPr>
                        <a:t>1 684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1811612"/>
                  </a:ext>
                </a:extLst>
              </a:tr>
              <a:tr h="306000">
                <a:tc>
                  <a:txBody>
                    <a:bodyPr/>
                    <a:lstStyle/>
                    <a:p>
                      <a:pPr algn="l" fontAlgn="b"/>
                      <a:r>
                        <a:rPr lang="fr-FR" sz="1200" b="1" i="0" u="none" strike="noStrike" dirty="0">
                          <a:solidFill>
                            <a:schemeClr val="tx1">
                              <a:lumMod val="75000"/>
                              <a:lumOff val="25000"/>
                            </a:schemeClr>
                          </a:solidFill>
                          <a:effectLst/>
                          <a:latin typeface="+mn-lt"/>
                        </a:rPr>
                        <a:t>Résultats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0" u="none" strike="noStrike" kern="1200" dirty="0">
                          <a:solidFill>
                            <a:schemeClr val="tx1">
                              <a:lumMod val="75000"/>
                              <a:lumOff val="25000"/>
                            </a:schemeClr>
                          </a:solidFill>
                          <a:effectLst/>
                        </a:rPr>
                        <a:t>61</a:t>
                      </a:r>
                      <a:endParaRPr lang="fr-FR" sz="1200" b="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u="none" strike="noStrike" kern="1200" dirty="0">
                          <a:solidFill>
                            <a:schemeClr val="tx1">
                              <a:lumMod val="75000"/>
                              <a:lumOff val="25000"/>
                            </a:schemeClr>
                          </a:solidFill>
                          <a:effectLst/>
                          <a:latin typeface="+mn-lt"/>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u="none" strike="noStrike" kern="1200" dirty="0">
                          <a:solidFill>
                            <a:schemeClr val="tx1">
                              <a:lumMod val="75000"/>
                              <a:lumOff val="25000"/>
                            </a:schemeClr>
                          </a:solidFill>
                          <a:effectLst/>
                        </a:rPr>
                        <a:t>14</a:t>
                      </a:r>
                      <a:endParaRPr lang="fr-FR" sz="120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1" u="none" strike="noStrike" kern="1200" dirty="0">
                          <a:solidFill>
                            <a:schemeClr val="tx1">
                              <a:lumMod val="75000"/>
                              <a:lumOff val="25000"/>
                            </a:schemeClr>
                          </a:solidFill>
                          <a:effectLst/>
                        </a:rPr>
                        <a:t>42</a:t>
                      </a:r>
                      <a:endParaRPr lang="fr-FR" sz="1200" b="1"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u="none" strike="noStrike" kern="1200" dirty="0">
                          <a:solidFill>
                            <a:schemeClr val="tx1">
                              <a:lumMod val="75000"/>
                              <a:lumOff val="25000"/>
                            </a:schemeClr>
                          </a:solidFill>
                          <a:effectLst/>
                        </a:rPr>
                        <a:t>83</a:t>
                      </a:r>
                      <a:endParaRPr lang="fr-FR" sz="120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u="none" strike="noStrike" kern="1200" dirty="0">
                          <a:solidFill>
                            <a:schemeClr val="tx1">
                              <a:lumMod val="75000"/>
                              <a:lumOff val="25000"/>
                            </a:schemeClr>
                          </a:solidFill>
                          <a:effectLst/>
                        </a:rPr>
                        <a:t>146</a:t>
                      </a:r>
                      <a:endParaRPr lang="fr-FR" sz="120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1" u="none" strike="noStrike" kern="1200" dirty="0">
                          <a:solidFill>
                            <a:schemeClr val="tx1">
                              <a:lumMod val="75000"/>
                              <a:lumOff val="25000"/>
                            </a:schemeClr>
                          </a:solidFill>
                          <a:effectLst/>
                        </a:rPr>
                        <a:t>51%</a:t>
                      </a:r>
                      <a:endParaRPr lang="fr-FR" sz="1200" b="1"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fr-FR" sz="1200" b="1" u="none" strike="noStrike" kern="1200" dirty="0">
                          <a:solidFill>
                            <a:schemeClr val="tx1">
                              <a:lumMod val="75000"/>
                              <a:lumOff val="25000"/>
                            </a:schemeClr>
                          </a:solidFill>
                          <a:effectLst/>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b" latinLnBrk="0" hangingPunct="1"/>
                      <a:r>
                        <a:rPr lang="fr-FR" sz="1200" i="1" u="none" strike="noStrike" kern="1200" dirty="0">
                          <a:solidFill>
                            <a:schemeClr val="accent5">
                              <a:lumMod val="75000"/>
                            </a:schemeClr>
                          </a:solidFill>
                          <a:effectLst/>
                        </a:rPr>
                        <a:t>1 000</a:t>
                      </a:r>
                      <a:endParaRPr lang="fr-FR" sz="1200" i="1" u="none" strike="noStrike" kern="1200" dirty="0">
                        <a:solidFill>
                          <a:schemeClr val="accent5">
                            <a:lumMod val="7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846860"/>
                  </a:ext>
                </a:extLst>
              </a:tr>
            </a:tbl>
          </a:graphicData>
        </a:graphic>
      </p:graphicFrame>
    </p:spTree>
    <p:extLst>
      <p:ext uri="{BB962C8B-B14F-4D97-AF65-F5344CB8AC3E}">
        <p14:creationId xmlns:p14="http://schemas.microsoft.com/office/powerpoint/2010/main" val="3407885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0A3E4-794A-46DC-8F22-A99F5C2A2559}"/>
              </a:ext>
            </a:extLst>
          </p:cNvPr>
          <p:cNvSpPr>
            <a:spLocks noGrp="1"/>
          </p:cNvSpPr>
          <p:nvPr>
            <p:ph type="title"/>
          </p:nvPr>
        </p:nvSpPr>
        <p:spPr>
          <a:xfrm>
            <a:off x="531842" y="367989"/>
            <a:ext cx="9560012" cy="876457"/>
          </a:xfrm>
        </p:spPr>
        <p:txBody>
          <a:bodyPr>
            <a:normAutofit/>
          </a:bodyPr>
          <a:lstStyle/>
          <a:p>
            <a:r>
              <a:rPr lang="fr-FR" sz="2400" cap="small" dirty="0">
                <a:solidFill>
                  <a:schemeClr val="accent5"/>
                </a:solidFill>
              </a:rPr>
              <a:t>Annexe 12 : </a:t>
            </a:r>
            <a:r>
              <a:rPr lang="fr-FR" sz="2400" dirty="0"/>
              <a:t>Les délais en 2024 selon la taille de l’agglomération </a:t>
            </a:r>
            <a:r>
              <a:rPr lang="fr-FR" sz="1800" dirty="0"/>
              <a:t>(enquête </a:t>
            </a:r>
            <a:r>
              <a:rPr lang="fr-FR" sz="1800" u="sng" dirty="0"/>
              <a:t>Internet</a:t>
            </a:r>
            <a:r>
              <a:rPr lang="fr-FR" sz="1800" dirty="0"/>
              <a:t>)</a:t>
            </a:r>
            <a:endParaRPr lang="fr-FR" sz="2400" dirty="0"/>
          </a:p>
        </p:txBody>
      </p:sp>
      <p:sp>
        <p:nvSpPr>
          <p:cNvPr id="3" name="Espace réservé du numéro de diapositive 2">
            <a:extLst>
              <a:ext uri="{FF2B5EF4-FFF2-40B4-BE49-F238E27FC236}">
                <a16:creationId xmlns:a16="http://schemas.microsoft.com/office/drawing/2014/main" id="{4009CC77-8B5B-4F38-BC09-389AF176E8F4}"/>
              </a:ext>
            </a:extLst>
          </p:cNvPr>
          <p:cNvSpPr>
            <a:spLocks noGrp="1"/>
          </p:cNvSpPr>
          <p:nvPr>
            <p:ph type="sldNum" sz="quarter" idx="12"/>
          </p:nvPr>
        </p:nvSpPr>
        <p:spPr/>
        <p:txBody>
          <a:bodyPr/>
          <a:lstStyle/>
          <a:p>
            <a:fld id="{F428713F-B67B-40CC-85DD-1D86B6204E19}" type="slidenum">
              <a:rPr lang="fr-FR" smtClean="0"/>
              <a:pPr/>
              <a:t>45</a:t>
            </a:fld>
            <a:endParaRPr lang="fr-FR" dirty="0"/>
          </a:p>
        </p:txBody>
      </p:sp>
      <p:graphicFrame>
        <p:nvGraphicFramePr>
          <p:cNvPr id="7" name="Espace réservé du contenu 3">
            <a:extLst>
              <a:ext uri="{FF2B5EF4-FFF2-40B4-BE49-F238E27FC236}">
                <a16:creationId xmlns:a16="http://schemas.microsoft.com/office/drawing/2014/main" id="{D9FD4DBA-705A-4107-BC66-DA15B4718514}"/>
              </a:ext>
            </a:extLst>
          </p:cNvPr>
          <p:cNvGraphicFramePr>
            <a:graphicFrameLocks/>
          </p:cNvGraphicFramePr>
          <p:nvPr>
            <p:extLst>
              <p:ext uri="{D42A27DB-BD31-4B8C-83A1-F6EECF244321}">
                <p14:modId xmlns:p14="http://schemas.microsoft.com/office/powerpoint/2010/main" val="1664626644"/>
              </p:ext>
            </p:extLst>
          </p:nvPr>
        </p:nvGraphicFramePr>
        <p:xfrm>
          <a:off x="955080" y="1784817"/>
          <a:ext cx="10240237" cy="3288365"/>
        </p:xfrm>
        <a:graphic>
          <a:graphicData uri="http://schemas.openxmlformats.org/drawingml/2006/table">
            <a:tbl>
              <a:tblPr bandRow="1">
                <a:tableStyleId>{5FD0F851-EC5A-4D38-B0AD-8093EC10F338}</a:tableStyleId>
              </a:tblPr>
              <a:tblGrid>
                <a:gridCol w="2497010">
                  <a:extLst>
                    <a:ext uri="{9D8B030D-6E8A-4147-A177-3AD203B41FA5}">
                      <a16:colId xmlns:a16="http://schemas.microsoft.com/office/drawing/2014/main" val="709373017"/>
                    </a:ext>
                  </a:extLst>
                </a:gridCol>
                <a:gridCol w="808630">
                  <a:extLst>
                    <a:ext uri="{9D8B030D-6E8A-4147-A177-3AD203B41FA5}">
                      <a16:colId xmlns:a16="http://schemas.microsoft.com/office/drawing/2014/main" val="2372837409"/>
                    </a:ext>
                  </a:extLst>
                </a:gridCol>
                <a:gridCol w="808630">
                  <a:extLst>
                    <a:ext uri="{9D8B030D-6E8A-4147-A177-3AD203B41FA5}">
                      <a16:colId xmlns:a16="http://schemas.microsoft.com/office/drawing/2014/main" val="1422941384"/>
                    </a:ext>
                  </a:extLst>
                </a:gridCol>
                <a:gridCol w="808630">
                  <a:extLst>
                    <a:ext uri="{9D8B030D-6E8A-4147-A177-3AD203B41FA5}">
                      <a16:colId xmlns:a16="http://schemas.microsoft.com/office/drawing/2014/main" val="3680086640"/>
                    </a:ext>
                  </a:extLst>
                </a:gridCol>
                <a:gridCol w="808630">
                  <a:extLst>
                    <a:ext uri="{9D8B030D-6E8A-4147-A177-3AD203B41FA5}">
                      <a16:colId xmlns:a16="http://schemas.microsoft.com/office/drawing/2014/main" val="2704650310"/>
                    </a:ext>
                  </a:extLst>
                </a:gridCol>
                <a:gridCol w="808630">
                  <a:extLst>
                    <a:ext uri="{9D8B030D-6E8A-4147-A177-3AD203B41FA5}">
                      <a16:colId xmlns:a16="http://schemas.microsoft.com/office/drawing/2014/main" val="200691109"/>
                    </a:ext>
                  </a:extLst>
                </a:gridCol>
                <a:gridCol w="808630">
                  <a:extLst>
                    <a:ext uri="{9D8B030D-6E8A-4147-A177-3AD203B41FA5}">
                      <a16:colId xmlns:a16="http://schemas.microsoft.com/office/drawing/2014/main" val="2492018299"/>
                    </a:ext>
                  </a:extLst>
                </a:gridCol>
                <a:gridCol w="1137804">
                  <a:extLst>
                    <a:ext uri="{9D8B030D-6E8A-4147-A177-3AD203B41FA5}">
                      <a16:colId xmlns:a16="http://schemas.microsoft.com/office/drawing/2014/main" val="3242529296"/>
                    </a:ext>
                  </a:extLst>
                </a:gridCol>
                <a:gridCol w="1130442">
                  <a:extLst>
                    <a:ext uri="{9D8B030D-6E8A-4147-A177-3AD203B41FA5}">
                      <a16:colId xmlns:a16="http://schemas.microsoft.com/office/drawing/2014/main" val="2961125129"/>
                    </a:ext>
                  </a:extLst>
                </a:gridCol>
                <a:gridCol w="623201">
                  <a:extLst>
                    <a:ext uri="{9D8B030D-6E8A-4147-A177-3AD203B41FA5}">
                      <a16:colId xmlns:a16="http://schemas.microsoft.com/office/drawing/2014/main" val="454863006"/>
                    </a:ext>
                  </a:extLst>
                </a:gridCol>
              </a:tblGrid>
              <a:tr h="912474">
                <a:tc>
                  <a:txBody>
                    <a:bodyPr/>
                    <a:lstStyle/>
                    <a:p>
                      <a:pPr algn="ctr" fontAlgn="ctr"/>
                      <a:r>
                        <a:rPr lang="fr-FR" sz="2000" b="1" u="none" strike="noStrike" cap="small" baseline="0" dirty="0">
                          <a:solidFill>
                            <a:schemeClr val="accent5">
                              <a:lumMod val="75000"/>
                            </a:schemeClr>
                          </a:solidFill>
                          <a:effectLst/>
                        </a:rPr>
                        <a:t>scénario 1</a:t>
                      </a:r>
                    </a:p>
                    <a:p>
                      <a:pPr algn="ctr" fontAlgn="ctr"/>
                      <a:r>
                        <a:rPr lang="fr-FR" sz="1200" b="1" u="none" strike="noStrike" dirty="0">
                          <a:solidFill>
                            <a:schemeClr val="accent5">
                              <a:lumMod val="75000"/>
                            </a:schemeClr>
                          </a:solidFill>
                          <a:effectLst/>
                        </a:rPr>
                        <a:t>Contrôle périodique</a:t>
                      </a:r>
                      <a:endParaRPr lang="fr-FR" sz="1200" b="1" u="none" strike="noStrike" dirty="0">
                        <a:solidFill>
                          <a:schemeClr val="accent5">
                            <a:lumMod val="7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Moyenne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10%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25%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75%</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u="none" strike="noStrike" dirty="0">
                          <a:solidFill>
                            <a:schemeClr val="tx1">
                              <a:lumMod val="75000"/>
                              <a:lumOff val="25000"/>
                            </a:schemeClr>
                          </a:solidFill>
                          <a:effectLst/>
                        </a:rPr>
                        <a:t>90%</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Proportion de RDV obtenus</a:t>
                      </a:r>
                      <a:endParaRPr lang="fr-FR" sz="1200" b="1"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Échec de RDV</a:t>
                      </a:r>
                      <a:endParaRPr lang="fr-FR" sz="1200" b="1" i="0" u="none" strike="noStrike" kern="1200" dirty="0">
                        <a:solidFill>
                          <a:schemeClr val="tx1">
                            <a:lumMod val="75000"/>
                            <a:lumOff val="25000"/>
                          </a:schemeClr>
                        </a:solidFill>
                        <a:effectLst/>
                        <a:latin typeface="+mn-lt"/>
                        <a:ea typeface="+mn-ea"/>
                        <a:cs typeface="+mn-cs"/>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a:solidFill>
                            <a:schemeClr val="accent5">
                              <a:lumMod val="75000"/>
                            </a:schemeClr>
                          </a:solidFill>
                          <a:effectLst/>
                        </a:rPr>
                        <a:t>n</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492704">
                <a:tc>
                  <a:txBody>
                    <a:bodyPr/>
                    <a:lstStyle/>
                    <a:p>
                      <a:pPr algn="l" fontAlgn="ctr"/>
                      <a:r>
                        <a:rPr lang="fr-FR" sz="1100" b="1" u="none" strike="noStrike" dirty="0">
                          <a:solidFill>
                            <a:schemeClr val="tx1">
                              <a:lumMod val="75000"/>
                              <a:lumOff val="25000"/>
                            </a:schemeClr>
                          </a:solidFill>
                          <a:effectLst/>
                        </a:rPr>
                        <a:t>Communes rurales et urbaines de </a:t>
                      </a:r>
                      <a:r>
                        <a:rPr lang="fr-FR" sz="1100" b="1" u="none" strike="noStrike" kern="1200" dirty="0">
                          <a:solidFill>
                            <a:schemeClr val="tx1">
                              <a:lumMod val="75000"/>
                              <a:lumOff val="25000"/>
                            </a:schemeClr>
                          </a:solidFill>
                          <a:effectLst/>
                          <a:latin typeface="+mn-lt"/>
                          <a:ea typeface="+mn-ea"/>
                          <a:cs typeface="+mn-cs"/>
                        </a:rPr>
                        <a:t>moins de 20 000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492704">
                <a:tc>
                  <a:txBody>
                    <a:bodyPr/>
                    <a:lstStyle/>
                    <a:p>
                      <a:pPr algn="l" fontAlgn="ctr"/>
                      <a:r>
                        <a:rPr lang="fr-FR" sz="1100" b="1" u="none" strike="noStrike" dirty="0">
                          <a:solidFill>
                            <a:schemeClr val="tx1">
                              <a:lumMod val="75000"/>
                              <a:lumOff val="25000"/>
                            </a:schemeClr>
                          </a:solidFill>
                          <a:effectLst/>
                        </a:rPr>
                        <a:t>Unités urbaines </a:t>
                      </a:r>
                    </a:p>
                    <a:p>
                      <a:pPr algn="l" fontAlgn="ctr"/>
                      <a:r>
                        <a:rPr lang="fr-FR" sz="1100" b="1" u="none" strike="noStrike" dirty="0">
                          <a:solidFill>
                            <a:schemeClr val="tx1">
                              <a:lumMod val="75000"/>
                              <a:lumOff val="25000"/>
                            </a:schemeClr>
                          </a:solidFill>
                          <a:effectLst/>
                        </a:rPr>
                        <a:t>de </a:t>
                      </a:r>
                      <a:r>
                        <a:rPr lang="fr-FR" sz="1100" b="1" u="none" strike="noStrike" kern="1200" dirty="0">
                          <a:solidFill>
                            <a:schemeClr val="tx1">
                              <a:lumMod val="75000"/>
                              <a:lumOff val="25000"/>
                            </a:schemeClr>
                          </a:solidFill>
                          <a:effectLst/>
                          <a:latin typeface="+mn-lt"/>
                          <a:ea typeface="+mn-ea"/>
                          <a:cs typeface="+mn-cs"/>
                        </a:rPr>
                        <a:t>20 à 100 000 hab.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492704">
                <a:tc>
                  <a:txBody>
                    <a:bodyPr/>
                    <a:lstStyle/>
                    <a:p>
                      <a:pPr algn="l" fontAlgn="ctr"/>
                      <a:r>
                        <a:rPr lang="fr-FR" sz="1100" b="1" u="none" strike="noStrike" dirty="0">
                          <a:solidFill>
                            <a:schemeClr val="tx1">
                              <a:lumMod val="75000"/>
                              <a:lumOff val="25000"/>
                            </a:schemeClr>
                          </a:solidFill>
                          <a:effectLst/>
                        </a:rPr>
                        <a:t>Unités urbaines </a:t>
                      </a:r>
                    </a:p>
                    <a:p>
                      <a:pPr algn="l" fontAlgn="ctr"/>
                      <a:r>
                        <a:rPr lang="fr-FR" sz="1100" b="1" u="none" strike="noStrike" dirty="0">
                          <a:solidFill>
                            <a:schemeClr val="tx1">
                              <a:lumMod val="75000"/>
                              <a:lumOff val="25000"/>
                            </a:schemeClr>
                          </a:solidFill>
                          <a:effectLst/>
                        </a:rPr>
                        <a:t>de </a:t>
                      </a:r>
                      <a:r>
                        <a:rPr lang="fr-FR" sz="1100" b="1" u="none" strike="noStrike" kern="1200" dirty="0">
                          <a:solidFill>
                            <a:schemeClr val="tx1">
                              <a:lumMod val="75000"/>
                              <a:lumOff val="25000"/>
                            </a:schemeClr>
                          </a:solidFill>
                          <a:effectLst/>
                          <a:latin typeface="+mn-lt"/>
                          <a:ea typeface="+mn-ea"/>
                          <a:cs typeface="+mn-cs"/>
                        </a:rPr>
                        <a:t>100 à 200 000 hab. et plus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1144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492704">
                <a:tc>
                  <a:txBody>
                    <a:bodyPr/>
                    <a:lstStyle/>
                    <a:p>
                      <a:pPr algn="l" fontAlgn="ctr"/>
                      <a:r>
                        <a:rPr lang="fr-FR" sz="1100" b="1" u="none" strike="noStrike" dirty="0">
                          <a:solidFill>
                            <a:schemeClr val="tx1">
                              <a:lumMod val="75000"/>
                              <a:lumOff val="25000"/>
                            </a:schemeClr>
                          </a:solidFill>
                          <a:effectLst/>
                        </a:rPr>
                        <a:t>Agglomération parisienne</a:t>
                      </a:r>
                      <a:endParaRPr lang="fr-FR" sz="1100" b="1" i="0" u="none" strike="noStrike" dirty="0">
                        <a:solidFill>
                          <a:schemeClr val="tx1">
                            <a:lumMod val="75000"/>
                            <a:lumOff val="25000"/>
                          </a:schemeClr>
                        </a:solidFill>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a:solidFill>
                            <a:schemeClr val="tx1">
                              <a:lumMod val="75000"/>
                              <a:lumOff val="25000"/>
                            </a:schemeClr>
                          </a:solidFill>
                          <a:effectLst/>
                          <a:latin typeface="+mn-lt"/>
                          <a:ea typeface="+mn-ea"/>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a:solidFill>
                            <a:schemeClr val="tx1">
                              <a:lumMod val="75000"/>
                              <a:lumOff val="25000"/>
                            </a:schemeClr>
                          </a:solidFill>
                          <a:effectLst/>
                          <a:latin typeface="+mn-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405075">
                <a:tc>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u="none" strike="noStrike" kern="1200" dirty="0">
                          <a:solidFill>
                            <a:schemeClr val="tx1">
                              <a:lumMod val="75000"/>
                              <a:lumOff val="25000"/>
                            </a:schemeClr>
                          </a:solidFill>
                          <a:effectLst/>
                          <a:latin typeface="+mn-lt"/>
                          <a:ea typeface="+mn-ea"/>
                          <a:cs typeface="+mn-cs"/>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u="none" strike="noStrike" kern="1200" dirty="0">
                          <a:solidFill>
                            <a:schemeClr val="tx1">
                              <a:lumMod val="75000"/>
                              <a:lumOff val="25000"/>
                            </a:schemeClr>
                          </a:solidFill>
                          <a:effectLst/>
                          <a:latin typeface="+mn-lt"/>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2 454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spTree>
    <p:extLst>
      <p:ext uri="{BB962C8B-B14F-4D97-AF65-F5344CB8AC3E}">
        <p14:creationId xmlns:p14="http://schemas.microsoft.com/office/powerpoint/2010/main" val="4284872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507208" y="546410"/>
            <a:ext cx="10487893" cy="480145"/>
          </a:xfrm>
        </p:spPr>
        <p:txBody>
          <a:bodyPr>
            <a:noAutofit/>
          </a:bodyPr>
          <a:lstStyle/>
          <a:p>
            <a:r>
              <a:rPr lang="fr-FR" sz="2400" cap="small" dirty="0">
                <a:solidFill>
                  <a:schemeClr val="accent5"/>
                </a:solidFill>
              </a:rPr>
              <a:t>Annexe 13 : </a:t>
            </a:r>
            <a:r>
              <a:rPr lang="fr-FR" sz="2400" dirty="0"/>
              <a:t>Les délais en région en 2024 </a:t>
            </a:r>
            <a:r>
              <a:rPr lang="fr-FR" sz="1800" dirty="0"/>
              <a:t>(enquête </a:t>
            </a:r>
            <a:r>
              <a:rPr lang="fr-FR" sz="1800" u="sng" dirty="0"/>
              <a:t>Internet</a:t>
            </a:r>
            <a:r>
              <a:rPr lang="fr-FR" sz="1800" dirty="0"/>
              <a:t>)</a:t>
            </a:r>
            <a:endParaRPr lang="fr-FR" sz="2400" dirty="0"/>
          </a:p>
        </p:txBody>
      </p:sp>
      <p:sp>
        <p:nvSpPr>
          <p:cNvPr id="3" name="Espace réservé du numéro de diapositive 2">
            <a:extLst>
              <a:ext uri="{FF2B5EF4-FFF2-40B4-BE49-F238E27FC236}">
                <a16:creationId xmlns:a16="http://schemas.microsoft.com/office/drawing/2014/main" id="{606BE970-36F8-4854-BD31-77CAB468C090}"/>
              </a:ext>
            </a:extLst>
          </p:cNvPr>
          <p:cNvSpPr>
            <a:spLocks noGrp="1"/>
          </p:cNvSpPr>
          <p:nvPr>
            <p:ph type="sldNum" sz="quarter" idx="12"/>
          </p:nvPr>
        </p:nvSpPr>
        <p:spPr/>
        <p:txBody>
          <a:bodyPr/>
          <a:lstStyle/>
          <a:p>
            <a:fld id="{F428713F-B67B-40CC-85DD-1D86B6204E19}" type="slidenum">
              <a:rPr lang="fr-FR" smtClean="0"/>
              <a:pPr/>
              <a:t>46</a:t>
            </a:fld>
            <a:endParaRPr lang="fr-FR" dirty="0"/>
          </a:p>
        </p:txBody>
      </p:sp>
      <p:graphicFrame>
        <p:nvGraphicFramePr>
          <p:cNvPr id="9" name="Espace réservé du contenu 3">
            <a:extLst>
              <a:ext uri="{FF2B5EF4-FFF2-40B4-BE49-F238E27FC236}">
                <a16:creationId xmlns:a16="http://schemas.microsoft.com/office/drawing/2014/main" id="{43875325-12E0-44BA-8861-36C9159BFFDA}"/>
              </a:ext>
            </a:extLst>
          </p:cNvPr>
          <p:cNvGraphicFramePr>
            <a:graphicFrameLocks noGrp="1"/>
          </p:cNvGraphicFramePr>
          <p:nvPr>
            <p:ph idx="1"/>
            <p:extLst>
              <p:ext uri="{D42A27DB-BD31-4B8C-83A1-F6EECF244321}">
                <p14:modId xmlns:p14="http://schemas.microsoft.com/office/powerpoint/2010/main" val="2084115746"/>
              </p:ext>
            </p:extLst>
          </p:nvPr>
        </p:nvGraphicFramePr>
        <p:xfrm>
          <a:off x="976275" y="1392500"/>
          <a:ext cx="5308938" cy="4581837"/>
        </p:xfrm>
        <a:graphic>
          <a:graphicData uri="http://schemas.openxmlformats.org/drawingml/2006/table">
            <a:tbl>
              <a:tblPr firstCol="1" bandRow="1">
                <a:tableStyleId>{5FD0F851-EC5A-4D38-B0AD-8093EC10F338}</a:tableStyleId>
              </a:tblPr>
              <a:tblGrid>
                <a:gridCol w="3140088">
                  <a:extLst>
                    <a:ext uri="{9D8B030D-6E8A-4147-A177-3AD203B41FA5}">
                      <a16:colId xmlns:a16="http://schemas.microsoft.com/office/drawing/2014/main" val="709373017"/>
                    </a:ext>
                  </a:extLst>
                </a:gridCol>
                <a:gridCol w="1260960">
                  <a:extLst>
                    <a:ext uri="{9D8B030D-6E8A-4147-A177-3AD203B41FA5}">
                      <a16:colId xmlns:a16="http://schemas.microsoft.com/office/drawing/2014/main" val="2704650310"/>
                    </a:ext>
                  </a:extLst>
                </a:gridCol>
                <a:gridCol w="907890">
                  <a:extLst>
                    <a:ext uri="{9D8B030D-6E8A-4147-A177-3AD203B41FA5}">
                      <a16:colId xmlns:a16="http://schemas.microsoft.com/office/drawing/2014/main" val="454863006"/>
                    </a:ext>
                  </a:extLst>
                </a:gridCol>
              </a:tblGrid>
              <a:tr h="635041">
                <a:tc>
                  <a:txBody>
                    <a:bodyPr/>
                    <a:lstStyle/>
                    <a:p>
                      <a:pPr algn="ctr" fontAlgn="ctr"/>
                      <a:r>
                        <a:rPr lang="fr-FR" sz="2000" b="1" u="none" strike="noStrike" cap="small" baseline="0" dirty="0">
                          <a:solidFill>
                            <a:schemeClr val="accent5">
                              <a:lumMod val="75000"/>
                            </a:schemeClr>
                          </a:solidFill>
                          <a:effectLst/>
                        </a:rPr>
                        <a:t>internet - scénario 1</a:t>
                      </a:r>
                    </a:p>
                    <a:p>
                      <a:pPr algn="ctr" fontAlgn="ctr"/>
                      <a:r>
                        <a:rPr lang="fr-FR" sz="1200" b="1" u="none" strike="noStrike" dirty="0">
                          <a:solidFill>
                            <a:schemeClr val="accent5">
                              <a:lumMod val="75000"/>
                            </a:schemeClr>
                          </a:solidFill>
                          <a:effectLst/>
                        </a:rPr>
                        <a:t>Contrôle périodique</a:t>
                      </a:r>
                      <a:endParaRPr lang="fr-FR" sz="1200" b="1" u="none" strike="noStrike" dirty="0">
                        <a:solidFill>
                          <a:schemeClr val="accent5">
                            <a:lumMod val="7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chemeClr val="tx1">
                              <a:lumMod val="75000"/>
                              <a:lumOff val="25000"/>
                            </a:schemeClr>
                          </a:solidFill>
                          <a:effectLst/>
                        </a:rPr>
                        <a:t>Médiane</a:t>
                      </a:r>
                    </a:p>
                    <a:p>
                      <a:pPr algn="ctr" fontAlgn="ctr"/>
                      <a:r>
                        <a:rPr lang="fr-FR" sz="1200" b="1" u="none" strike="noStrike" dirty="0">
                          <a:solidFill>
                            <a:schemeClr val="tx1">
                              <a:lumMod val="75000"/>
                              <a:lumOff val="25000"/>
                            </a:schemeClr>
                          </a:solidFill>
                          <a:effectLst/>
                        </a:rPr>
                        <a:t>(50%)</a:t>
                      </a:r>
                      <a:endParaRPr lang="fr-FR" sz="1200" b="1" u="none" strike="noStrike" dirty="0">
                        <a:solidFill>
                          <a:schemeClr val="tx1">
                            <a:lumMod val="75000"/>
                            <a:lumOff val="25000"/>
                          </a:schemeClr>
                        </a:solidFill>
                        <a:effectLst/>
                        <a:latin typeface="+mn-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i="1" u="none" strike="noStrike" dirty="0">
                          <a:solidFill>
                            <a:schemeClr val="accent5">
                              <a:lumMod val="75000"/>
                            </a:schemeClr>
                          </a:solidFill>
                          <a:effectLst/>
                        </a:rPr>
                        <a:t>n=nb de RDV obtenus</a:t>
                      </a:r>
                      <a:endParaRPr lang="fr-FR" sz="1200" b="0"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065429"/>
                  </a:ext>
                </a:extLst>
              </a:tr>
              <a:tr h="281914">
                <a:tc>
                  <a:txBody>
                    <a:bodyPr/>
                    <a:lstStyle/>
                    <a:p>
                      <a:pPr algn="l" fontAlgn="b"/>
                      <a:r>
                        <a:rPr lang="fr-FR" sz="1200" u="none" strike="noStrike" dirty="0">
                          <a:solidFill>
                            <a:schemeClr val="tx1">
                              <a:lumMod val="75000"/>
                              <a:lumOff val="25000"/>
                            </a:schemeClr>
                          </a:solidFill>
                          <a:effectLst/>
                        </a:rPr>
                        <a:t>Île-de-France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684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281914">
                <a:tc>
                  <a:txBody>
                    <a:bodyPr/>
                    <a:lstStyle/>
                    <a:p>
                      <a:pPr algn="l" fontAlgn="b"/>
                      <a:r>
                        <a:rPr lang="fr-FR" sz="1200" u="none" strike="noStrike" dirty="0">
                          <a:solidFill>
                            <a:schemeClr val="tx1">
                              <a:lumMod val="75000"/>
                              <a:lumOff val="25000"/>
                            </a:schemeClr>
                          </a:solidFill>
                          <a:effectLst/>
                        </a:rPr>
                        <a:t>Centre-Val de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281914">
                <a:tc>
                  <a:txBody>
                    <a:bodyPr/>
                    <a:lstStyle/>
                    <a:p>
                      <a:pPr algn="l" fontAlgn="b"/>
                      <a:r>
                        <a:rPr lang="fr-FR" sz="1200" u="none" strike="noStrike" dirty="0">
                          <a:solidFill>
                            <a:schemeClr val="tx1">
                              <a:lumMod val="75000"/>
                              <a:lumOff val="25000"/>
                            </a:schemeClr>
                          </a:solidFill>
                          <a:effectLst/>
                        </a:rPr>
                        <a:t>Bourgogne-Franche-Comté</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a:solidFill>
                            <a:schemeClr val="accent5">
                              <a:lumMod val="75000"/>
                            </a:schemeClr>
                          </a:solidFill>
                          <a:effectLst/>
                          <a:latin typeface="+mn-lt"/>
                          <a:ea typeface="+mn-ea"/>
                          <a:cs typeface="+mn-cs"/>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281914">
                <a:tc>
                  <a:txBody>
                    <a:bodyPr/>
                    <a:lstStyle/>
                    <a:p>
                      <a:pPr algn="l" fontAlgn="b"/>
                      <a:r>
                        <a:rPr lang="fr-FR" sz="1200" u="none" strike="noStrike" dirty="0">
                          <a:solidFill>
                            <a:schemeClr val="tx1">
                              <a:lumMod val="75000"/>
                              <a:lumOff val="25000"/>
                            </a:schemeClr>
                          </a:solidFill>
                          <a:effectLst/>
                        </a:rPr>
                        <a:t>Normandie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a:solidFill>
                            <a:srgbClr val="000000"/>
                          </a:solidFill>
                          <a:effectLst/>
                          <a:latin typeface="+mn-lt"/>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281914">
                <a:tc>
                  <a:txBody>
                    <a:bodyPr/>
                    <a:lstStyle/>
                    <a:p>
                      <a:pPr algn="l" fontAlgn="b"/>
                      <a:r>
                        <a:rPr lang="fr-FR" sz="1200" u="none" strike="noStrike" dirty="0">
                          <a:solidFill>
                            <a:schemeClr val="tx1">
                              <a:lumMod val="75000"/>
                              <a:lumOff val="25000"/>
                            </a:schemeClr>
                          </a:solidFill>
                          <a:effectLst/>
                        </a:rPr>
                        <a:t>Hauts-de-France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a:solidFill>
                            <a:schemeClr val="accent5">
                              <a:lumMod val="75000"/>
                            </a:schemeClr>
                          </a:solidFill>
                          <a:effectLst/>
                          <a:latin typeface="+mn-lt"/>
                          <a:ea typeface="+mn-ea"/>
                          <a:cs typeface="+mn-cs"/>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566315"/>
                  </a:ext>
                </a:extLst>
              </a:tr>
              <a:tr h="281914">
                <a:tc>
                  <a:txBody>
                    <a:bodyPr/>
                    <a:lstStyle/>
                    <a:p>
                      <a:pPr algn="l" fontAlgn="b"/>
                      <a:r>
                        <a:rPr lang="fr-FR" sz="1200" u="none" strike="noStrike" dirty="0">
                          <a:solidFill>
                            <a:schemeClr val="tx1">
                              <a:lumMod val="75000"/>
                              <a:lumOff val="25000"/>
                            </a:schemeClr>
                          </a:solidFill>
                          <a:effectLst/>
                        </a:rPr>
                        <a:t>Grand Est</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a:solidFill>
                            <a:srgbClr val="000000"/>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818420"/>
                  </a:ext>
                </a:extLst>
              </a:tr>
              <a:tr h="281914">
                <a:tc>
                  <a:txBody>
                    <a:bodyPr/>
                    <a:lstStyle/>
                    <a:p>
                      <a:pPr algn="l" fontAlgn="b"/>
                      <a:r>
                        <a:rPr lang="fr-FR" sz="1200" u="none" strike="noStrike" dirty="0">
                          <a:solidFill>
                            <a:schemeClr val="tx1">
                              <a:lumMod val="75000"/>
                              <a:lumOff val="25000"/>
                            </a:schemeClr>
                          </a:solidFill>
                          <a:effectLst/>
                        </a:rPr>
                        <a:t>Pays de la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a:solidFill>
                            <a:schemeClr val="accent5">
                              <a:lumMod val="75000"/>
                            </a:schemeClr>
                          </a:solidFill>
                          <a:effectLst/>
                          <a:latin typeface="+mn-lt"/>
                          <a:ea typeface="+mn-ea"/>
                          <a:cs typeface="+mn-cs"/>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303546"/>
                  </a:ext>
                </a:extLst>
              </a:tr>
              <a:tr h="281914">
                <a:tc>
                  <a:txBody>
                    <a:bodyPr/>
                    <a:lstStyle/>
                    <a:p>
                      <a:pPr algn="l" fontAlgn="b"/>
                      <a:r>
                        <a:rPr lang="fr-FR" sz="1200" u="none" strike="noStrike" dirty="0">
                          <a:solidFill>
                            <a:schemeClr val="tx1">
                              <a:lumMod val="75000"/>
                              <a:lumOff val="25000"/>
                            </a:schemeClr>
                          </a:solidFill>
                          <a:effectLst/>
                        </a:rPr>
                        <a:t>Bretagne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a:solidFill>
                            <a:srgbClr val="000000"/>
                          </a:solidFill>
                          <a:effectLst/>
                          <a:latin typeface="+mn-lt"/>
                          <a:ea typeface="+mn-ea"/>
                          <a:cs typeface="+mn-cs"/>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11298"/>
                  </a:ext>
                </a:extLst>
              </a:tr>
              <a:tr h="281914">
                <a:tc>
                  <a:txBody>
                    <a:bodyPr/>
                    <a:lstStyle/>
                    <a:p>
                      <a:pPr algn="l" fontAlgn="b"/>
                      <a:r>
                        <a:rPr lang="fr-FR" sz="1200" u="none" strike="noStrike" dirty="0">
                          <a:solidFill>
                            <a:schemeClr val="tx1">
                              <a:lumMod val="75000"/>
                              <a:lumOff val="25000"/>
                            </a:schemeClr>
                          </a:solidFill>
                          <a:effectLst/>
                        </a:rPr>
                        <a:t>Nouvelle-Aquitaine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709866"/>
                  </a:ext>
                </a:extLst>
              </a:tr>
              <a:tr h="281914">
                <a:tc>
                  <a:txBody>
                    <a:bodyPr/>
                    <a:lstStyle/>
                    <a:p>
                      <a:pPr algn="l" fontAlgn="b"/>
                      <a:r>
                        <a:rPr lang="fr-FR" sz="1200" u="none" strike="noStrike" dirty="0">
                          <a:solidFill>
                            <a:schemeClr val="tx1">
                              <a:lumMod val="75000"/>
                              <a:lumOff val="25000"/>
                            </a:schemeClr>
                          </a:solidFill>
                          <a:effectLst/>
                        </a:rPr>
                        <a:t>Occitanie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a:solidFill>
                            <a:srgbClr val="000000"/>
                          </a:solidFill>
                          <a:effectLst/>
                          <a:latin typeface="+mn-lt"/>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a:solidFill>
                            <a:schemeClr val="accent5">
                              <a:lumMod val="75000"/>
                            </a:schemeClr>
                          </a:solidFill>
                          <a:effectLst/>
                          <a:latin typeface="+mn-lt"/>
                          <a:ea typeface="+mn-ea"/>
                          <a:cs typeface="+mn-cs"/>
                        </a:rPr>
                        <a:t>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22797"/>
                  </a:ext>
                </a:extLst>
              </a:tr>
              <a:tr h="281914">
                <a:tc>
                  <a:txBody>
                    <a:bodyPr/>
                    <a:lstStyle/>
                    <a:p>
                      <a:pPr algn="l" fontAlgn="b"/>
                      <a:r>
                        <a:rPr lang="fr-FR" sz="1200" u="none" strike="noStrike" dirty="0">
                          <a:solidFill>
                            <a:schemeClr val="tx1">
                              <a:lumMod val="75000"/>
                              <a:lumOff val="25000"/>
                            </a:schemeClr>
                          </a:solidFill>
                          <a:effectLst/>
                        </a:rPr>
                        <a:t>Auvergne-Rhône-Alpes</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649457"/>
                  </a:ext>
                </a:extLst>
              </a:tr>
              <a:tr h="281914">
                <a:tc>
                  <a:txBody>
                    <a:bodyPr/>
                    <a:lstStyle/>
                    <a:p>
                      <a:pPr algn="l" fontAlgn="b"/>
                      <a:r>
                        <a:rPr lang="fr-FR" sz="1200" u="none" strike="noStrike" dirty="0">
                          <a:solidFill>
                            <a:schemeClr val="tx1">
                              <a:lumMod val="75000"/>
                              <a:lumOff val="25000"/>
                            </a:schemeClr>
                          </a:solidFill>
                          <a:effectLst/>
                        </a:rPr>
                        <a:t>Provence-Alpes-Côte d'Azur</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a:solidFill>
                            <a:srgbClr val="000000"/>
                          </a:solidFill>
                          <a:effectLst/>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989384"/>
                  </a:ext>
                </a:extLst>
              </a:tr>
              <a:tr h="281914">
                <a:tc>
                  <a:txBody>
                    <a:bodyPr/>
                    <a:lstStyle/>
                    <a:p>
                      <a:pPr algn="l" fontAlgn="b"/>
                      <a:r>
                        <a:rPr lang="fr-FR" sz="1200" u="none" strike="noStrike" dirty="0">
                          <a:solidFill>
                            <a:schemeClr val="tx1">
                              <a:lumMod val="75000"/>
                              <a:lumOff val="25000"/>
                            </a:schemeClr>
                          </a:solidFill>
                          <a:effectLst/>
                        </a:rPr>
                        <a:t>Corse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0" i="1" u="none" strike="noStrike" kern="1200" dirty="0">
                          <a:solidFill>
                            <a:schemeClr val="accent5">
                              <a:lumMod val="75000"/>
                            </a:schemeClr>
                          </a:solidFill>
                          <a:effectLst/>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261108"/>
                  </a:ext>
                </a:extLst>
              </a:tr>
              <a:tr h="281914">
                <a:tc>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b="1" i="0" u="none" strike="noStrike" kern="1200" dirty="0">
                          <a:solidFill>
                            <a:srgbClr val="000000"/>
                          </a:solidFill>
                          <a:effectLst/>
                          <a:latin typeface="+mn-lt"/>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200" i="1" u="none" strike="noStrike" kern="1200" dirty="0">
                          <a:solidFill>
                            <a:schemeClr val="accent5">
                              <a:lumMod val="75000"/>
                            </a:schemeClr>
                          </a:solidFill>
                          <a:effectLst/>
                          <a:latin typeface="+mn-lt"/>
                          <a:ea typeface="+mn-ea"/>
                          <a:cs typeface="+mn-cs"/>
                        </a:rPr>
                        <a:t>2 454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sp>
        <p:nvSpPr>
          <p:cNvPr id="6" name="ZoneTexte 5">
            <a:extLst>
              <a:ext uri="{FF2B5EF4-FFF2-40B4-BE49-F238E27FC236}">
                <a16:creationId xmlns:a16="http://schemas.microsoft.com/office/drawing/2014/main" id="{85D84D0A-61BF-A68E-26FF-EFFBBAF6AFD4}"/>
              </a:ext>
            </a:extLst>
          </p:cNvPr>
          <p:cNvSpPr txBox="1"/>
          <p:nvPr/>
        </p:nvSpPr>
        <p:spPr>
          <a:xfrm>
            <a:off x="7259458" y="3122422"/>
            <a:ext cx="3735643" cy="892552"/>
          </a:xfrm>
          <a:prstGeom prst="rect">
            <a:avLst/>
          </a:prstGeom>
          <a:noFill/>
        </p:spPr>
        <p:txBody>
          <a:bodyPr wrap="square">
            <a:spAutoFit/>
          </a:bodyPr>
          <a:lstStyle/>
          <a:p>
            <a:pPr>
              <a:spcAft>
                <a:spcPts val="1200"/>
              </a:spcAft>
            </a:pPr>
            <a:r>
              <a:rPr lang="fr-FR" sz="1400" u="none" strike="noStrike" dirty="0">
                <a:solidFill>
                  <a:schemeClr val="accent5"/>
                </a:solidFill>
                <a:effectLst/>
              </a:rPr>
              <a:t>●</a:t>
            </a:r>
            <a:r>
              <a:rPr lang="fr-FR" sz="1400" u="none" strike="noStrike" dirty="0">
                <a:solidFill>
                  <a:schemeClr val="tx1">
                    <a:lumMod val="75000"/>
                    <a:lumOff val="25000"/>
                  </a:schemeClr>
                </a:solidFill>
                <a:effectLst/>
              </a:rPr>
              <a:t> Nombre total de sites testés adaptés au scénario 1 : </a:t>
            </a:r>
            <a:r>
              <a:rPr lang="fr-FR" sz="1400" b="1" dirty="0">
                <a:solidFill>
                  <a:schemeClr val="accent5"/>
                </a:solidFill>
              </a:rPr>
              <a:t>2 454.</a:t>
            </a:r>
          </a:p>
          <a:p>
            <a:pPr>
              <a:spcAft>
                <a:spcPts val="1200"/>
              </a:spcAft>
            </a:pPr>
            <a:r>
              <a:rPr lang="fr-FR" sz="1400" u="none" strike="noStrike" dirty="0">
                <a:solidFill>
                  <a:schemeClr val="accent5"/>
                </a:solidFill>
                <a:effectLst/>
              </a:rPr>
              <a:t>●</a:t>
            </a:r>
            <a:r>
              <a:rPr lang="fr-FR" sz="1400" u="none" strike="noStrike" dirty="0">
                <a:solidFill>
                  <a:schemeClr val="tx1">
                    <a:lumMod val="75000"/>
                    <a:lumOff val="25000"/>
                  </a:schemeClr>
                </a:solidFill>
                <a:effectLst/>
              </a:rPr>
              <a:t> </a:t>
            </a:r>
            <a:r>
              <a:rPr lang="fr-FR" sz="1400" dirty="0">
                <a:solidFill>
                  <a:schemeClr val="tx1">
                    <a:lumMod val="75000"/>
                    <a:lumOff val="25000"/>
                  </a:schemeClr>
                </a:solidFill>
              </a:rPr>
              <a:t>Nombre de RDV obtenus : </a:t>
            </a:r>
            <a:r>
              <a:rPr lang="fr-FR" sz="1400" b="1" dirty="0">
                <a:solidFill>
                  <a:schemeClr val="accent5"/>
                </a:solidFill>
              </a:rPr>
              <a:t>1 751 </a:t>
            </a:r>
            <a:r>
              <a:rPr lang="fr-FR" sz="1400" dirty="0">
                <a:solidFill>
                  <a:schemeClr val="tx1">
                    <a:lumMod val="75000"/>
                    <a:lumOff val="25000"/>
                  </a:schemeClr>
                </a:solidFill>
              </a:rPr>
              <a:t>soit </a:t>
            </a:r>
            <a:r>
              <a:rPr lang="fr-FR" sz="1400" b="1" dirty="0">
                <a:solidFill>
                  <a:schemeClr val="accent5"/>
                </a:solidFill>
              </a:rPr>
              <a:t>71%</a:t>
            </a:r>
            <a:r>
              <a:rPr lang="fr-FR" sz="1400" dirty="0">
                <a:solidFill>
                  <a:schemeClr val="tx1">
                    <a:lumMod val="75000"/>
                    <a:lumOff val="25000"/>
                  </a:schemeClr>
                </a:solidFill>
              </a:rPr>
              <a:t>.</a:t>
            </a:r>
          </a:p>
        </p:txBody>
      </p:sp>
    </p:spTree>
    <p:extLst>
      <p:ext uri="{BB962C8B-B14F-4D97-AF65-F5344CB8AC3E}">
        <p14:creationId xmlns:p14="http://schemas.microsoft.com/office/powerpoint/2010/main" val="448586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518360" y="496516"/>
            <a:ext cx="10820200" cy="480687"/>
          </a:xfrm>
        </p:spPr>
        <p:txBody>
          <a:bodyPr>
            <a:noAutofit/>
          </a:bodyPr>
          <a:lstStyle/>
          <a:p>
            <a:r>
              <a:rPr lang="fr-FR" sz="2400" cap="small" dirty="0">
                <a:solidFill>
                  <a:schemeClr val="accent5"/>
                </a:solidFill>
              </a:rPr>
              <a:t>Annexe 14 : </a:t>
            </a:r>
            <a:r>
              <a:rPr lang="fr-FR" sz="2400" dirty="0"/>
              <a:t>L’évolution des délais des </a:t>
            </a:r>
            <a:r>
              <a:rPr lang="fr-FR" sz="2400"/>
              <a:t>scenarii</a:t>
            </a:r>
            <a:r>
              <a:rPr lang="fr-FR" sz="2400" dirty="0"/>
              <a:t> 1, 2 et internet</a:t>
            </a:r>
          </a:p>
        </p:txBody>
      </p:sp>
      <p:sp>
        <p:nvSpPr>
          <p:cNvPr id="3" name="Espace réservé du numéro de diapositive 2">
            <a:extLst>
              <a:ext uri="{FF2B5EF4-FFF2-40B4-BE49-F238E27FC236}">
                <a16:creationId xmlns:a16="http://schemas.microsoft.com/office/drawing/2014/main" id="{606BE970-36F8-4854-BD31-77CAB468C090}"/>
              </a:ext>
            </a:extLst>
          </p:cNvPr>
          <p:cNvSpPr>
            <a:spLocks noGrp="1"/>
          </p:cNvSpPr>
          <p:nvPr>
            <p:ph type="sldNum" sz="quarter" idx="12"/>
          </p:nvPr>
        </p:nvSpPr>
        <p:spPr/>
        <p:txBody>
          <a:bodyPr/>
          <a:lstStyle/>
          <a:p>
            <a:fld id="{F428713F-B67B-40CC-85DD-1D86B6204E19}" type="slidenum">
              <a:rPr lang="fr-FR" smtClean="0"/>
              <a:pPr/>
              <a:t>47</a:t>
            </a:fld>
            <a:endParaRPr lang="fr-FR" dirty="0"/>
          </a:p>
        </p:txBody>
      </p:sp>
      <p:graphicFrame>
        <p:nvGraphicFramePr>
          <p:cNvPr id="9" name="Espace réservé du contenu 3">
            <a:extLst>
              <a:ext uri="{FF2B5EF4-FFF2-40B4-BE49-F238E27FC236}">
                <a16:creationId xmlns:a16="http://schemas.microsoft.com/office/drawing/2014/main" id="{43875325-12E0-44BA-8861-36C9159BFFDA}"/>
              </a:ext>
            </a:extLst>
          </p:cNvPr>
          <p:cNvGraphicFramePr>
            <a:graphicFrameLocks noGrp="1"/>
          </p:cNvGraphicFramePr>
          <p:nvPr>
            <p:ph idx="1"/>
            <p:extLst>
              <p:ext uri="{D42A27DB-BD31-4B8C-83A1-F6EECF244321}">
                <p14:modId xmlns:p14="http://schemas.microsoft.com/office/powerpoint/2010/main" val="625902399"/>
              </p:ext>
            </p:extLst>
          </p:nvPr>
        </p:nvGraphicFramePr>
        <p:xfrm>
          <a:off x="784350" y="1404865"/>
          <a:ext cx="10288220" cy="4860926"/>
        </p:xfrm>
        <a:graphic>
          <a:graphicData uri="http://schemas.openxmlformats.org/drawingml/2006/table">
            <a:tbl>
              <a:tblPr firstRow="1" firstCol="1" bandRow="1">
                <a:tableStyleId>{5FD0F851-EC5A-4D38-B0AD-8093EC10F338}</a:tableStyleId>
              </a:tblPr>
              <a:tblGrid>
                <a:gridCol w="2188220">
                  <a:extLst>
                    <a:ext uri="{9D8B030D-6E8A-4147-A177-3AD203B41FA5}">
                      <a16:colId xmlns:a16="http://schemas.microsoft.com/office/drawing/2014/main" val="709373017"/>
                    </a:ext>
                  </a:extLst>
                </a:gridCol>
                <a:gridCol w="900000">
                  <a:extLst>
                    <a:ext uri="{9D8B030D-6E8A-4147-A177-3AD203B41FA5}">
                      <a16:colId xmlns:a16="http://schemas.microsoft.com/office/drawing/2014/main" val="4005101633"/>
                    </a:ext>
                  </a:extLst>
                </a:gridCol>
                <a:gridCol w="900000">
                  <a:extLst>
                    <a:ext uri="{9D8B030D-6E8A-4147-A177-3AD203B41FA5}">
                      <a16:colId xmlns:a16="http://schemas.microsoft.com/office/drawing/2014/main" val="2792974303"/>
                    </a:ext>
                  </a:extLst>
                </a:gridCol>
                <a:gridCol w="900000">
                  <a:extLst>
                    <a:ext uri="{9D8B030D-6E8A-4147-A177-3AD203B41FA5}">
                      <a16:colId xmlns:a16="http://schemas.microsoft.com/office/drawing/2014/main" val="543819673"/>
                    </a:ext>
                  </a:extLst>
                </a:gridCol>
                <a:gridCol w="900000">
                  <a:extLst>
                    <a:ext uri="{9D8B030D-6E8A-4147-A177-3AD203B41FA5}">
                      <a16:colId xmlns:a16="http://schemas.microsoft.com/office/drawing/2014/main" val="1710499500"/>
                    </a:ext>
                  </a:extLst>
                </a:gridCol>
                <a:gridCol w="900000">
                  <a:extLst>
                    <a:ext uri="{9D8B030D-6E8A-4147-A177-3AD203B41FA5}">
                      <a16:colId xmlns:a16="http://schemas.microsoft.com/office/drawing/2014/main" val="1394372044"/>
                    </a:ext>
                  </a:extLst>
                </a:gridCol>
                <a:gridCol w="900000">
                  <a:extLst>
                    <a:ext uri="{9D8B030D-6E8A-4147-A177-3AD203B41FA5}">
                      <a16:colId xmlns:a16="http://schemas.microsoft.com/office/drawing/2014/main" val="437322083"/>
                    </a:ext>
                  </a:extLst>
                </a:gridCol>
                <a:gridCol w="900000">
                  <a:extLst>
                    <a:ext uri="{9D8B030D-6E8A-4147-A177-3AD203B41FA5}">
                      <a16:colId xmlns:a16="http://schemas.microsoft.com/office/drawing/2014/main" val="3022720628"/>
                    </a:ext>
                  </a:extLst>
                </a:gridCol>
                <a:gridCol w="900000">
                  <a:extLst>
                    <a:ext uri="{9D8B030D-6E8A-4147-A177-3AD203B41FA5}">
                      <a16:colId xmlns:a16="http://schemas.microsoft.com/office/drawing/2014/main" val="3440383914"/>
                    </a:ext>
                  </a:extLst>
                </a:gridCol>
                <a:gridCol w="900000">
                  <a:extLst>
                    <a:ext uri="{9D8B030D-6E8A-4147-A177-3AD203B41FA5}">
                      <a16:colId xmlns:a16="http://schemas.microsoft.com/office/drawing/2014/main" val="2611511731"/>
                    </a:ext>
                  </a:extLst>
                </a:gridCol>
              </a:tblGrid>
              <a:tr h="536940">
                <a:tc rowSpan="2">
                  <a:txBody>
                    <a:bodyPr/>
                    <a:lstStyle/>
                    <a:p>
                      <a:pPr algn="ctr" fontAlgn="ctr"/>
                      <a:r>
                        <a:rPr lang="fr-FR" sz="1600" b="1" u="none" strike="noStrike" dirty="0">
                          <a:solidFill>
                            <a:schemeClr val="accent5">
                              <a:lumMod val="75000"/>
                            </a:schemeClr>
                          </a:solidFill>
                          <a:effectLst/>
                          <a:latin typeface="+mn-lt"/>
                        </a:rPr>
                        <a:t>Délai médian</a:t>
                      </a:r>
                    </a:p>
                    <a:p>
                      <a:pPr algn="ctr" fontAlgn="ctr"/>
                      <a:r>
                        <a:rPr lang="fr-FR" sz="1400" b="1" u="none" strike="noStrike" dirty="0">
                          <a:solidFill>
                            <a:schemeClr val="accent5">
                              <a:lumMod val="75000"/>
                            </a:schemeClr>
                          </a:solidFill>
                          <a:effectLst/>
                          <a:latin typeface="+mn-lt"/>
                        </a:rPr>
                        <a:t>(en jour)</a:t>
                      </a: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rtl="0" fontAlgn="ctr"/>
                      <a:r>
                        <a:rPr lang="fr-FR" sz="1600" b="1" u="none" strike="noStrike" kern="1200" dirty="0">
                          <a:solidFill>
                            <a:schemeClr val="accent5">
                              <a:lumMod val="75000"/>
                            </a:schemeClr>
                          </a:solidFill>
                          <a:effectLst/>
                          <a:latin typeface="+mn-lt"/>
                          <a:ea typeface="+mn-ea"/>
                          <a:cs typeface="+mn-cs"/>
                        </a:rPr>
                        <a:t>Scénario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a:p>
                  </a:txBody>
                  <a:tcPr marL="9525" marR="9525" marT="9525" marB="0" anchor="ctr">
                    <a:lnT w="12700" cap="flat" cmpd="sng" algn="ctr">
                      <a:solidFill>
                        <a:schemeClr val="accent5"/>
                      </a:solidFill>
                      <a:prstDash val="solid"/>
                      <a:round/>
                      <a:headEnd type="none" w="med" len="med"/>
                      <a:tailEnd type="none" w="med" len="med"/>
                    </a:lnT>
                  </a:tcPr>
                </a:tc>
                <a:tc hMerge="1">
                  <a:txBody>
                    <a:bodyPr/>
                    <a:lstStyle/>
                    <a:p>
                      <a:endParaRPr dirty="0"/>
                    </a:p>
                  </a:txBody>
                  <a:tcPr marL="9525" marR="9525" marT="9525"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grid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600" b="1" u="none" strike="noStrike" kern="1200" dirty="0">
                          <a:solidFill>
                            <a:schemeClr val="accent5">
                              <a:lumMod val="75000"/>
                            </a:schemeClr>
                          </a:solidFill>
                          <a:effectLst/>
                          <a:latin typeface="+mn-lt"/>
                          <a:ea typeface="+mn-ea"/>
                          <a:cs typeface="+mn-cs"/>
                        </a:rPr>
                        <a:t>Scénario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fr-FR" sz="1100" b="1" i="0" u="none" strike="noStrike" dirty="0">
                        <a:solidFill>
                          <a:schemeClr val="tx1">
                            <a:lumMod val="75000"/>
                            <a:lumOff val="25000"/>
                          </a:schemeClr>
                        </a:solidFill>
                        <a:effectLst/>
                        <a:latin typeface="+mj-lt"/>
                      </a:endParaRPr>
                    </a:p>
                  </a:txBody>
                  <a:tcPr marL="9525" marR="9525" marT="9525" marB="0" anchor="ctr">
                    <a:lnT w="12700" cap="flat" cmpd="sng" algn="ctr">
                      <a:solidFill>
                        <a:schemeClr val="accent5"/>
                      </a:solidFill>
                      <a:prstDash val="solid"/>
                      <a:round/>
                      <a:headEnd type="none" w="med" len="med"/>
                      <a:tailEnd type="none" w="med" len="med"/>
                    </a:lnT>
                  </a:tcPr>
                </a:tc>
                <a:tc hMerge="1">
                  <a:txBody>
                    <a:bodyPr/>
                    <a:lstStyle/>
                    <a:p>
                      <a:pPr algn="ctr" rtl="0" fontAlgn="ctr"/>
                      <a:endParaRPr lang="fr-FR" sz="1100" b="1" i="0" u="none" strike="noStrike" dirty="0">
                        <a:solidFill>
                          <a:schemeClr val="tx1">
                            <a:lumMod val="75000"/>
                            <a:lumOff val="25000"/>
                          </a:schemeClr>
                        </a:solidFill>
                        <a:effectLst/>
                        <a:latin typeface="+mj-lt"/>
                      </a:endParaRPr>
                    </a:p>
                  </a:txBody>
                  <a:tcPr marL="9525" marR="9525" marT="9525"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gridSpan="3">
                  <a:txBody>
                    <a:bodyPr/>
                    <a:lstStyle/>
                    <a:p>
                      <a:pPr algn="ctr" rtl="0" fontAlgn="ctr"/>
                      <a:r>
                        <a:rPr lang="fr-FR" sz="1600" b="1" u="none" strike="noStrike" kern="1200" dirty="0">
                          <a:solidFill>
                            <a:schemeClr val="accent5">
                              <a:lumMod val="75000"/>
                            </a:schemeClr>
                          </a:solidFill>
                          <a:effectLst/>
                          <a:latin typeface="+mn-lt"/>
                          <a:ea typeface="+mn-ea"/>
                          <a:cs typeface="+mn-cs"/>
                        </a:rPr>
                        <a:t>Internet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fr-FR" sz="1100" b="1" i="0" u="none" strike="noStrike" dirty="0">
                        <a:solidFill>
                          <a:schemeClr val="tx1">
                            <a:lumMod val="75000"/>
                            <a:lumOff val="25000"/>
                          </a:schemeClr>
                        </a:solidFill>
                        <a:effectLst/>
                        <a:latin typeface="+mj-lt"/>
                      </a:endParaRPr>
                    </a:p>
                  </a:txBody>
                  <a:tcPr marL="9525" marR="9525" marT="9525" marB="0" anchor="ctr">
                    <a:lnT w="12700" cap="flat" cmpd="sng" algn="ctr">
                      <a:solidFill>
                        <a:schemeClr val="accent5"/>
                      </a:solidFill>
                      <a:prstDash val="solid"/>
                      <a:round/>
                      <a:headEnd type="none" w="med" len="med"/>
                      <a:tailEnd type="none" w="med" len="med"/>
                    </a:lnT>
                  </a:tcPr>
                </a:tc>
                <a:tc hMerge="1">
                  <a:txBody>
                    <a:bodyPr/>
                    <a:lstStyle/>
                    <a:p>
                      <a:pPr algn="ctr" rtl="0" fontAlgn="ctr"/>
                      <a:endParaRPr lang="fr-FR" sz="1100" b="1" i="0" u="none" strike="noStrike" dirty="0">
                        <a:solidFill>
                          <a:schemeClr val="tx1">
                            <a:lumMod val="75000"/>
                            <a:lumOff val="25000"/>
                          </a:schemeClr>
                        </a:solidFill>
                        <a:effectLst/>
                        <a:latin typeface="+mj-lt"/>
                      </a:endParaRPr>
                    </a:p>
                  </a:txBody>
                  <a:tcPr marL="9525" marR="9525" marT="9525" marB="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2593065429"/>
                  </a:ext>
                </a:extLst>
              </a:tr>
              <a:tr h="377190">
                <a:tc vMerge="1">
                  <a:txBody>
                    <a:bodyPr/>
                    <a:lstStyle/>
                    <a:p>
                      <a:endParaRPr dirty="0"/>
                    </a:p>
                  </a:txBody>
                  <a:tcPr marL="8420" marR="8420" marT="842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kern="1200" dirty="0">
                          <a:solidFill>
                            <a:schemeClr val="tx1">
                              <a:lumMod val="75000"/>
                              <a:lumOff val="25000"/>
                            </a:schemeClr>
                          </a:solidFill>
                          <a:effectLst/>
                          <a:latin typeface="+mn-lt"/>
                          <a:ea typeface="+mn-ea"/>
                          <a:cs typeface="+mn-cs"/>
                        </a:rPr>
                        <a:t>Différence 2024-2019</a:t>
                      </a:r>
                      <a:endParaRPr lang="fr-FR" sz="1100" b="1" i="0" u="none" strike="noStrike" dirty="0">
                        <a:solidFill>
                          <a:schemeClr val="tx1">
                            <a:lumMod val="75000"/>
                            <a:lumOff val="25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kern="1200" dirty="0">
                          <a:solidFill>
                            <a:schemeClr val="tx1">
                              <a:lumMod val="75000"/>
                              <a:lumOff val="25000"/>
                            </a:schemeClr>
                          </a:solidFill>
                          <a:effectLst/>
                          <a:latin typeface="+mn-lt"/>
                          <a:ea typeface="+mn-ea"/>
                          <a:cs typeface="+mn-cs"/>
                        </a:rPr>
                        <a:t>Différence 2024-2019</a:t>
                      </a:r>
                      <a:endParaRPr lang="fr-FR" sz="1100" b="1" i="0" u="none" strike="noStrike" dirty="0">
                        <a:solidFill>
                          <a:schemeClr val="tx1">
                            <a:lumMod val="75000"/>
                            <a:lumOff val="25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kern="1200" dirty="0">
                          <a:solidFill>
                            <a:schemeClr val="tx1">
                              <a:lumMod val="75000"/>
                              <a:lumOff val="25000"/>
                            </a:schemeClr>
                          </a:solidFill>
                          <a:effectLst/>
                          <a:latin typeface="+mn-lt"/>
                          <a:ea typeface="+mn-ea"/>
                          <a:cs typeface="+mn-cs"/>
                        </a:rPr>
                        <a:t>Différence 2024-2019</a:t>
                      </a:r>
                      <a:endParaRPr lang="fr-FR" sz="1100" b="1" i="0" u="none" strike="noStrike" dirty="0">
                        <a:solidFill>
                          <a:schemeClr val="tx1">
                            <a:lumMod val="75000"/>
                            <a:lumOff val="25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625787"/>
                  </a:ext>
                </a:extLst>
              </a:tr>
              <a:tr h="281914">
                <a:tc>
                  <a:txBody>
                    <a:bodyPr/>
                    <a:lstStyle/>
                    <a:p>
                      <a:pPr algn="l" fontAlgn="b"/>
                      <a:r>
                        <a:rPr lang="fr-FR" sz="1200" u="none" strike="noStrike" dirty="0">
                          <a:solidFill>
                            <a:schemeClr val="tx1">
                              <a:lumMod val="75000"/>
                              <a:lumOff val="25000"/>
                            </a:schemeClr>
                          </a:solidFill>
                          <a:effectLst/>
                        </a:rPr>
                        <a:t>Île-de-France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765661"/>
                  </a:ext>
                </a:extLst>
              </a:tr>
              <a:tr h="281914">
                <a:tc>
                  <a:txBody>
                    <a:bodyPr/>
                    <a:lstStyle/>
                    <a:p>
                      <a:pPr algn="l" fontAlgn="b"/>
                      <a:r>
                        <a:rPr lang="fr-FR" sz="1200" u="none" strike="noStrike" dirty="0">
                          <a:solidFill>
                            <a:schemeClr val="tx1">
                              <a:lumMod val="75000"/>
                              <a:lumOff val="25000"/>
                            </a:schemeClr>
                          </a:solidFill>
                          <a:effectLst/>
                        </a:rPr>
                        <a:t>Centre-Val de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453755"/>
                  </a:ext>
                </a:extLst>
              </a:tr>
              <a:tr h="281914">
                <a:tc>
                  <a:txBody>
                    <a:bodyPr/>
                    <a:lstStyle/>
                    <a:p>
                      <a:pPr algn="l" fontAlgn="b"/>
                      <a:r>
                        <a:rPr lang="fr-FR" sz="1200" u="none" strike="noStrike" dirty="0">
                          <a:solidFill>
                            <a:schemeClr val="tx1">
                              <a:lumMod val="75000"/>
                              <a:lumOff val="25000"/>
                            </a:schemeClr>
                          </a:solidFill>
                          <a:effectLst/>
                        </a:rPr>
                        <a:t>Bourgogne-Franche-Comté</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60935"/>
                  </a:ext>
                </a:extLst>
              </a:tr>
              <a:tr h="281914">
                <a:tc>
                  <a:txBody>
                    <a:bodyPr/>
                    <a:lstStyle/>
                    <a:p>
                      <a:pPr algn="l" fontAlgn="b"/>
                      <a:r>
                        <a:rPr lang="fr-FR" sz="1200" u="none" strike="noStrike" dirty="0">
                          <a:solidFill>
                            <a:schemeClr val="tx1">
                              <a:lumMod val="75000"/>
                              <a:lumOff val="25000"/>
                            </a:schemeClr>
                          </a:solidFill>
                          <a:effectLst/>
                        </a:rPr>
                        <a:t>Normandie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0378210"/>
                  </a:ext>
                </a:extLst>
              </a:tr>
              <a:tr h="281914">
                <a:tc>
                  <a:txBody>
                    <a:bodyPr/>
                    <a:lstStyle/>
                    <a:p>
                      <a:pPr algn="l" fontAlgn="b"/>
                      <a:r>
                        <a:rPr lang="fr-FR" sz="1200" u="none" strike="noStrike" dirty="0">
                          <a:solidFill>
                            <a:schemeClr val="tx1">
                              <a:lumMod val="75000"/>
                              <a:lumOff val="25000"/>
                            </a:schemeClr>
                          </a:solidFill>
                          <a:effectLst/>
                        </a:rPr>
                        <a:t>Hauts-de-France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566315"/>
                  </a:ext>
                </a:extLst>
              </a:tr>
              <a:tr h="281914">
                <a:tc>
                  <a:txBody>
                    <a:bodyPr/>
                    <a:lstStyle/>
                    <a:p>
                      <a:pPr algn="l" fontAlgn="b"/>
                      <a:r>
                        <a:rPr lang="fr-FR" sz="1200" u="none" strike="noStrike" dirty="0">
                          <a:solidFill>
                            <a:schemeClr val="tx1">
                              <a:lumMod val="75000"/>
                              <a:lumOff val="25000"/>
                            </a:schemeClr>
                          </a:solidFill>
                          <a:effectLst/>
                        </a:rPr>
                        <a:t>Grand Est</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818420"/>
                  </a:ext>
                </a:extLst>
              </a:tr>
              <a:tr h="281914">
                <a:tc>
                  <a:txBody>
                    <a:bodyPr/>
                    <a:lstStyle/>
                    <a:p>
                      <a:pPr algn="l" fontAlgn="b"/>
                      <a:r>
                        <a:rPr lang="fr-FR" sz="1200" u="none" strike="noStrike" dirty="0">
                          <a:solidFill>
                            <a:schemeClr val="tx1">
                              <a:lumMod val="75000"/>
                              <a:lumOff val="25000"/>
                            </a:schemeClr>
                          </a:solidFill>
                          <a:effectLst/>
                        </a:rPr>
                        <a:t>Pays de la Loire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303546"/>
                  </a:ext>
                </a:extLst>
              </a:tr>
              <a:tr h="281914">
                <a:tc>
                  <a:txBody>
                    <a:bodyPr/>
                    <a:lstStyle/>
                    <a:p>
                      <a:pPr algn="l" fontAlgn="b"/>
                      <a:r>
                        <a:rPr lang="fr-FR" sz="1200" u="none" strike="noStrike" dirty="0">
                          <a:solidFill>
                            <a:schemeClr val="tx1">
                              <a:lumMod val="75000"/>
                              <a:lumOff val="25000"/>
                            </a:schemeClr>
                          </a:solidFill>
                          <a:effectLst/>
                        </a:rPr>
                        <a:t>Bretagne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11298"/>
                  </a:ext>
                </a:extLst>
              </a:tr>
              <a:tr h="281914">
                <a:tc>
                  <a:txBody>
                    <a:bodyPr/>
                    <a:lstStyle/>
                    <a:p>
                      <a:pPr algn="l" fontAlgn="b"/>
                      <a:r>
                        <a:rPr lang="fr-FR" sz="1200" u="none" strike="noStrike" dirty="0">
                          <a:solidFill>
                            <a:schemeClr val="tx1">
                              <a:lumMod val="75000"/>
                              <a:lumOff val="25000"/>
                            </a:schemeClr>
                          </a:solidFill>
                          <a:effectLst/>
                        </a:rPr>
                        <a:t>Nouvelle-Aquitaine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709866"/>
                  </a:ext>
                </a:extLst>
              </a:tr>
              <a:tr h="281914">
                <a:tc>
                  <a:txBody>
                    <a:bodyPr/>
                    <a:lstStyle/>
                    <a:p>
                      <a:pPr algn="l" fontAlgn="b"/>
                      <a:r>
                        <a:rPr lang="fr-FR" sz="1200" u="none" strike="noStrike" dirty="0">
                          <a:solidFill>
                            <a:schemeClr val="tx1">
                              <a:lumMod val="75000"/>
                              <a:lumOff val="25000"/>
                            </a:schemeClr>
                          </a:solidFill>
                          <a:effectLst/>
                        </a:rPr>
                        <a:t>Occitanie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22797"/>
                  </a:ext>
                </a:extLst>
              </a:tr>
              <a:tr h="281914">
                <a:tc>
                  <a:txBody>
                    <a:bodyPr/>
                    <a:lstStyle/>
                    <a:p>
                      <a:pPr algn="l" fontAlgn="b"/>
                      <a:r>
                        <a:rPr lang="fr-FR" sz="1200" u="none" strike="noStrike" dirty="0">
                          <a:solidFill>
                            <a:schemeClr val="tx1">
                              <a:lumMod val="75000"/>
                              <a:lumOff val="25000"/>
                            </a:schemeClr>
                          </a:solidFill>
                          <a:effectLst/>
                        </a:rPr>
                        <a:t>Auvergne-Rhône-Alpes</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649457"/>
                  </a:ext>
                </a:extLst>
              </a:tr>
              <a:tr h="281914">
                <a:tc>
                  <a:txBody>
                    <a:bodyPr/>
                    <a:lstStyle/>
                    <a:p>
                      <a:pPr algn="l" fontAlgn="b"/>
                      <a:r>
                        <a:rPr lang="fr-FR" sz="1200" u="none" strike="noStrike" dirty="0">
                          <a:solidFill>
                            <a:schemeClr val="tx1">
                              <a:lumMod val="75000"/>
                              <a:lumOff val="25000"/>
                            </a:schemeClr>
                          </a:solidFill>
                          <a:effectLst/>
                        </a:rPr>
                        <a:t>Provence-Alpes-Côte d'Azur</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989384"/>
                  </a:ext>
                </a:extLst>
              </a:tr>
              <a:tr h="281914">
                <a:tc>
                  <a:txBody>
                    <a:bodyPr/>
                    <a:lstStyle/>
                    <a:p>
                      <a:pPr algn="l" fontAlgn="b"/>
                      <a:r>
                        <a:rPr lang="fr-FR" sz="1200" u="none" strike="noStrike" dirty="0">
                          <a:solidFill>
                            <a:schemeClr val="tx1">
                              <a:lumMod val="75000"/>
                              <a:lumOff val="25000"/>
                            </a:schemeClr>
                          </a:solidFill>
                          <a:effectLst/>
                        </a:rPr>
                        <a:t>Corse</a:t>
                      </a:r>
                      <a:endParaRPr lang="fr-FR" sz="1200" b="0" i="0" u="none" strike="noStrike" dirty="0">
                        <a:solidFill>
                          <a:schemeClr val="tx1">
                            <a:lumMod val="75000"/>
                            <a:lumOff val="2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a:solidFill>
                            <a:schemeClr val="tx1">
                              <a:lumMod val="75000"/>
                              <a:lumOff val="25000"/>
                            </a:schemeClr>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0" i="0" u="none" strike="noStrike" dirty="0">
                          <a:solidFill>
                            <a:schemeClr val="tx1">
                              <a:lumMod val="75000"/>
                              <a:lumOff val="25000"/>
                            </a:schemeClr>
                          </a:solidFill>
                          <a:effectLst/>
                          <a:latin typeface="+mj-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261108"/>
                  </a:ext>
                </a:extLst>
              </a:tr>
              <a:tr h="281914">
                <a:tc>
                  <a:txBody>
                    <a:bodyPr/>
                    <a:lstStyle/>
                    <a:p>
                      <a:pPr algn="l" fontAlgn="b"/>
                      <a:r>
                        <a:rPr lang="fr-FR" sz="1200" b="1" i="1" u="none" strike="noStrike" dirty="0">
                          <a:solidFill>
                            <a:schemeClr val="accent5">
                              <a:lumMod val="75000"/>
                            </a:schemeClr>
                          </a:solidFill>
                          <a:effectLst/>
                        </a:rPr>
                        <a:t>Ensemble</a:t>
                      </a:r>
                      <a:endParaRPr lang="fr-FR" sz="1200" b="1" i="1" u="none" strike="noStrike" dirty="0">
                        <a:solidFill>
                          <a:schemeClr val="accent5">
                            <a:lumMod val="75000"/>
                          </a:schemeClr>
                        </a:solidFill>
                        <a:effectLst/>
                        <a:latin typeface="+mj-lt"/>
                      </a:endParaRPr>
                    </a:p>
                  </a:txBody>
                  <a:tcPr marL="8420" marR="8420" marT="8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a:solidFill>
                            <a:schemeClr val="tx1">
                              <a:lumMod val="75000"/>
                              <a:lumOff val="25000"/>
                            </a:schemeClr>
                          </a:solidFill>
                          <a:effectLst/>
                          <a:latin typeface="+mj-lt"/>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r-FR" sz="1100" b="1" i="0" u="none" strike="noStrike" dirty="0">
                          <a:solidFill>
                            <a:schemeClr val="tx1">
                              <a:lumMod val="75000"/>
                              <a:lumOff val="25000"/>
                            </a:schemeClr>
                          </a:solidFill>
                          <a:effectLst/>
                          <a:latin typeface="+mj-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29795"/>
                  </a:ext>
                </a:extLst>
              </a:tr>
            </a:tbl>
          </a:graphicData>
        </a:graphic>
      </p:graphicFrame>
    </p:spTree>
    <p:extLst>
      <p:ext uri="{BB962C8B-B14F-4D97-AF65-F5344CB8AC3E}">
        <p14:creationId xmlns:p14="http://schemas.microsoft.com/office/powerpoint/2010/main" val="630828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5735F-F86F-4BE0-83AD-09A4AF689800}"/>
              </a:ext>
            </a:extLst>
          </p:cNvPr>
          <p:cNvSpPr>
            <a:spLocks noGrp="1"/>
          </p:cNvSpPr>
          <p:nvPr>
            <p:ph type="title"/>
          </p:nvPr>
        </p:nvSpPr>
        <p:spPr>
          <a:xfrm>
            <a:off x="518359" y="544268"/>
            <a:ext cx="10820200" cy="480687"/>
          </a:xfrm>
        </p:spPr>
        <p:txBody>
          <a:bodyPr>
            <a:noAutofit/>
          </a:bodyPr>
          <a:lstStyle/>
          <a:p>
            <a:r>
              <a:rPr lang="fr-FR" sz="2400" cap="small" dirty="0">
                <a:solidFill>
                  <a:schemeClr val="accent5"/>
                </a:solidFill>
              </a:rPr>
              <a:t>Annexe 15 : </a:t>
            </a:r>
            <a:r>
              <a:rPr lang="fr-FR" sz="2400" dirty="0"/>
              <a:t>La prise de RDV auprès d’un autre ophtalmologiste du cabinet</a:t>
            </a:r>
          </a:p>
        </p:txBody>
      </p:sp>
      <p:sp>
        <p:nvSpPr>
          <p:cNvPr id="3" name="Espace réservé du numéro de diapositive 2">
            <a:extLst>
              <a:ext uri="{FF2B5EF4-FFF2-40B4-BE49-F238E27FC236}">
                <a16:creationId xmlns:a16="http://schemas.microsoft.com/office/drawing/2014/main" id="{606BE970-36F8-4854-BD31-77CAB468C090}"/>
              </a:ext>
            </a:extLst>
          </p:cNvPr>
          <p:cNvSpPr>
            <a:spLocks noGrp="1"/>
          </p:cNvSpPr>
          <p:nvPr>
            <p:ph type="sldNum" sz="quarter" idx="12"/>
          </p:nvPr>
        </p:nvSpPr>
        <p:spPr/>
        <p:txBody>
          <a:bodyPr/>
          <a:lstStyle/>
          <a:p>
            <a:fld id="{F428713F-B67B-40CC-85DD-1D86B6204E19}" type="slidenum">
              <a:rPr lang="fr-FR" smtClean="0"/>
              <a:pPr/>
              <a:t>48</a:t>
            </a:fld>
            <a:endParaRPr lang="fr-FR" dirty="0"/>
          </a:p>
        </p:txBody>
      </p:sp>
      <p:graphicFrame>
        <p:nvGraphicFramePr>
          <p:cNvPr id="7" name="Tableau 6">
            <a:extLst>
              <a:ext uri="{FF2B5EF4-FFF2-40B4-BE49-F238E27FC236}">
                <a16:creationId xmlns:a16="http://schemas.microsoft.com/office/drawing/2014/main" id="{F27F3702-8B46-AA74-AC68-AA523F108E24}"/>
              </a:ext>
            </a:extLst>
          </p:cNvPr>
          <p:cNvGraphicFramePr>
            <a:graphicFrameLocks noGrp="1"/>
          </p:cNvGraphicFramePr>
          <p:nvPr>
            <p:extLst>
              <p:ext uri="{D42A27DB-BD31-4B8C-83A1-F6EECF244321}">
                <p14:modId xmlns:p14="http://schemas.microsoft.com/office/powerpoint/2010/main" val="2121989879"/>
              </p:ext>
            </p:extLst>
          </p:nvPr>
        </p:nvGraphicFramePr>
        <p:xfrm>
          <a:off x="977636" y="1378388"/>
          <a:ext cx="9901647" cy="2629143"/>
        </p:xfrm>
        <a:graphic>
          <a:graphicData uri="http://schemas.openxmlformats.org/drawingml/2006/table">
            <a:tbl>
              <a:tblPr firstRow="1">
                <a:tableStyleId>{5FD0F851-EC5A-4D38-B0AD-8093EC10F338}</a:tableStyleId>
              </a:tblPr>
              <a:tblGrid>
                <a:gridCol w="5329646">
                  <a:extLst>
                    <a:ext uri="{9D8B030D-6E8A-4147-A177-3AD203B41FA5}">
                      <a16:colId xmlns:a16="http://schemas.microsoft.com/office/drawing/2014/main" val="3842621792"/>
                    </a:ext>
                  </a:extLst>
                </a:gridCol>
                <a:gridCol w="2521131">
                  <a:extLst>
                    <a:ext uri="{9D8B030D-6E8A-4147-A177-3AD203B41FA5}">
                      <a16:colId xmlns:a16="http://schemas.microsoft.com/office/drawing/2014/main" val="3143716216"/>
                    </a:ext>
                  </a:extLst>
                </a:gridCol>
                <a:gridCol w="2050870">
                  <a:extLst>
                    <a:ext uri="{9D8B030D-6E8A-4147-A177-3AD203B41FA5}">
                      <a16:colId xmlns:a16="http://schemas.microsoft.com/office/drawing/2014/main" val="1919656072"/>
                    </a:ext>
                  </a:extLst>
                </a:gridCol>
              </a:tblGrid>
              <a:tr h="850954">
                <a:tc>
                  <a:txBody>
                    <a:bodyPr/>
                    <a:lstStyle/>
                    <a:p>
                      <a:pPr marL="0" algn="l" defTabSz="457200" rtl="0" eaLnBrk="1" fontAlgn="ctr" latinLnBrk="0" hangingPunct="1"/>
                      <a:r>
                        <a:rPr lang="fr-FR" sz="1600" b="1" u="none" strike="noStrike" kern="1200" dirty="0">
                          <a:solidFill>
                            <a:schemeClr val="accent5">
                              <a:lumMod val="75000"/>
                            </a:schemeClr>
                          </a:solidFill>
                          <a:effectLst/>
                          <a:latin typeface="+mn-lt"/>
                          <a:ea typeface="+mn-ea"/>
                          <a:cs typeface="+mn-cs"/>
                        </a:rPr>
                        <a:t>Obtient un rendez-vous auprès d’un autre ophtalmologue du cabinet </a:t>
                      </a:r>
                    </a:p>
                    <a:p>
                      <a:pPr marL="0" algn="l" defTabSz="457200" rtl="0" eaLnBrk="1" fontAlgn="ctr" latinLnBrk="0" hangingPunct="1"/>
                      <a:r>
                        <a:rPr lang="fr-FR" sz="1400" b="0" u="none" strike="noStrike" kern="1200" dirty="0">
                          <a:solidFill>
                            <a:schemeClr val="accent5">
                              <a:lumMod val="75000"/>
                            </a:schemeClr>
                          </a:solidFill>
                          <a:effectLst/>
                          <a:latin typeface="+mn-lt"/>
                          <a:ea typeface="+mn-ea"/>
                          <a:cs typeface="+mn-cs"/>
                        </a:rPr>
                        <a:t>(seulement pour les cabinets de groupe)</a:t>
                      </a:r>
                      <a:endParaRPr lang="fr-FR" sz="1600" b="0" u="none" strike="noStrike" kern="1200" dirty="0">
                        <a:solidFill>
                          <a:schemeClr val="accent5">
                            <a:lumMod val="75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fr-FR" sz="1600" b="1" u="none" strike="noStrike" kern="1200" dirty="0">
                          <a:solidFill>
                            <a:schemeClr val="accent5">
                              <a:lumMod val="75000"/>
                            </a:schemeClr>
                          </a:solidFill>
                          <a:effectLst/>
                          <a:latin typeface="+mn-lt"/>
                          <a:ea typeface="+mn-ea"/>
                          <a:cs typeface="+mn-cs"/>
                        </a:rPr>
                        <a:t>Scénario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600" b="1" u="none" strike="noStrike" kern="1200" dirty="0">
                          <a:solidFill>
                            <a:schemeClr val="accent5">
                              <a:lumMod val="75000"/>
                            </a:schemeClr>
                          </a:solidFill>
                          <a:effectLst/>
                          <a:latin typeface="+mn-lt"/>
                          <a:ea typeface="+mn-ea"/>
                          <a:cs typeface="+mn-cs"/>
                        </a:rPr>
                        <a:t>Scénario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10934720"/>
                  </a:ext>
                </a:extLst>
              </a:tr>
              <a:tr h="695813">
                <a:tc>
                  <a:txBody>
                    <a:bodyPr/>
                    <a:lstStyle/>
                    <a:p>
                      <a:pPr algn="l" fontAlgn="ctr"/>
                      <a:r>
                        <a:rPr lang="fr-FR" sz="1400" b="1" u="sng" strike="noStrike" kern="1200" dirty="0">
                          <a:solidFill>
                            <a:schemeClr val="tx1">
                              <a:lumMod val="75000"/>
                              <a:lumOff val="25000"/>
                            </a:schemeClr>
                          </a:solidFill>
                          <a:effectLst/>
                          <a:latin typeface="+mn-lt"/>
                          <a:ea typeface="+mn-ea"/>
                          <a:cs typeface="+mn-cs"/>
                        </a:rPr>
                        <a:t>Obtient un rendez-vous </a:t>
                      </a:r>
                      <a:r>
                        <a:rPr lang="fr-FR" sz="1400" u="none" strike="noStrike" kern="1200" dirty="0">
                          <a:solidFill>
                            <a:schemeClr val="tx1">
                              <a:lumMod val="75000"/>
                              <a:lumOff val="25000"/>
                            </a:schemeClr>
                          </a:solidFill>
                          <a:effectLst/>
                          <a:latin typeface="+mn-lt"/>
                          <a:ea typeface="+mn-ea"/>
                          <a:cs typeface="+mn-cs"/>
                        </a:rPr>
                        <a:t>alors qu'aucun rdv n'avait été obtenu auprès de l'ophtalmologue de la fiche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u="none" strike="noStrike" kern="1200" dirty="0">
                          <a:solidFill>
                            <a:schemeClr val="tx1">
                              <a:lumMod val="75000"/>
                              <a:lumOff val="25000"/>
                            </a:schemeClr>
                          </a:solidFill>
                          <a:effectLst/>
                          <a:latin typeface="+mn-lt"/>
                          <a:ea typeface="+mn-ea"/>
                          <a:cs typeface="+mn-cs"/>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u="none" strike="noStrike" kern="1200" dirty="0">
                          <a:solidFill>
                            <a:schemeClr val="tx1">
                              <a:lumMod val="75000"/>
                              <a:lumOff val="25000"/>
                            </a:schemeClr>
                          </a:solidFill>
                          <a:effectLst/>
                          <a:latin typeface="+mn-lt"/>
                          <a:ea typeface="+mn-ea"/>
                          <a:cs typeface="+mn-cs"/>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4348643"/>
                  </a:ext>
                </a:extLst>
              </a:tr>
              <a:tr h="695813">
                <a:tc>
                  <a:txBody>
                    <a:bodyPr/>
                    <a:lstStyle/>
                    <a:p>
                      <a:pPr algn="l" fontAlgn="ctr"/>
                      <a:r>
                        <a:rPr lang="fr-FR" sz="1400" b="1" u="sng" strike="noStrike" kern="1200" dirty="0">
                          <a:solidFill>
                            <a:schemeClr val="tx1">
                              <a:lumMod val="75000"/>
                              <a:lumOff val="25000"/>
                            </a:schemeClr>
                          </a:solidFill>
                          <a:effectLst/>
                          <a:latin typeface="+mn-lt"/>
                          <a:ea typeface="+mn-ea"/>
                          <a:cs typeface="+mn-cs"/>
                        </a:rPr>
                        <a:t>Obtient un rendez-vous plus rapide</a:t>
                      </a:r>
                      <a:r>
                        <a:rPr lang="fr-FR" sz="1400" b="1" u="none" strike="noStrike" kern="1200" dirty="0">
                          <a:solidFill>
                            <a:schemeClr val="tx1">
                              <a:lumMod val="75000"/>
                              <a:lumOff val="25000"/>
                            </a:schemeClr>
                          </a:solidFill>
                          <a:effectLst/>
                          <a:latin typeface="+mn-lt"/>
                          <a:ea typeface="+mn-ea"/>
                          <a:cs typeface="+mn-cs"/>
                        </a:rPr>
                        <a:t> </a:t>
                      </a:r>
                      <a:r>
                        <a:rPr lang="fr-FR" sz="1400" u="none" strike="noStrike" kern="1200" dirty="0">
                          <a:solidFill>
                            <a:schemeClr val="tx1">
                              <a:lumMod val="75000"/>
                              <a:lumOff val="25000"/>
                            </a:schemeClr>
                          </a:solidFill>
                          <a:effectLst/>
                          <a:latin typeface="+mn-lt"/>
                          <a:ea typeface="+mn-ea"/>
                          <a:cs typeface="+mn-cs"/>
                        </a:rPr>
                        <a:t>que celui obtenu auprès de l'ophtalmologue de la fiche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u="none" strike="noStrike" kern="1200" dirty="0">
                          <a:solidFill>
                            <a:schemeClr val="tx1">
                              <a:lumMod val="75000"/>
                              <a:lumOff val="25000"/>
                            </a:schemeClr>
                          </a:solidFill>
                          <a:effectLst/>
                          <a:latin typeface="+mn-lt"/>
                          <a:ea typeface="+mn-ea"/>
                          <a:cs typeface="+mn-cs"/>
                        </a:rPr>
                        <a:t>129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400" u="none" strike="noStrike" kern="1200" dirty="0">
                          <a:solidFill>
                            <a:schemeClr val="tx1">
                              <a:lumMod val="75000"/>
                              <a:lumOff val="25000"/>
                            </a:schemeClr>
                          </a:solidFill>
                          <a:effectLst/>
                          <a:latin typeface="+mn-lt"/>
                          <a:ea typeface="+mn-ea"/>
                          <a:cs typeface="+mn-cs"/>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874016"/>
                  </a:ext>
                </a:extLst>
              </a:tr>
              <a:tr h="386563">
                <a:tc>
                  <a:txBody>
                    <a:bodyPr/>
                    <a:lstStyle/>
                    <a:p>
                      <a:pPr algn="l" fontAlgn="ctr"/>
                      <a:r>
                        <a:rPr lang="fr-FR" sz="1400" b="1" u="none" strike="noStrike" kern="1200" dirty="0">
                          <a:solidFill>
                            <a:schemeClr val="tx1">
                              <a:lumMod val="75000"/>
                              <a:lumOff val="25000"/>
                            </a:schemeClr>
                          </a:solidFill>
                          <a:effectLst/>
                          <a:latin typeface="+mn-lt"/>
                          <a:ea typeface="+mn-ea"/>
                          <a:cs typeface="+mn-cs"/>
                        </a:rPr>
                        <a:t>Total</a:t>
                      </a:r>
                      <a:endParaRPr lang="fr-FR" sz="1200" b="1" u="none" strike="noStrike" kern="1200" dirty="0">
                        <a:solidFill>
                          <a:schemeClr val="tx1">
                            <a:lumMod val="75000"/>
                            <a:lumOff val="25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1" u="none" strike="noStrike" dirty="0">
                          <a:effectLst/>
                        </a:rPr>
                        <a:t>184</a:t>
                      </a:r>
                      <a:endParaRPr lang="fr-FR" sz="14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fr-FR" sz="1400" b="1" u="none" strike="noStrike" dirty="0">
                          <a:effectLst/>
                        </a:rPr>
                        <a:t>119</a:t>
                      </a:r>
                      <a:endParaRPr lang="fr-FR" sz="1400" b="1"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55078735"/>
                  </a:ext>
                </a:extLst>
              </a:tr>
            </a:tbl>
          </a:graphicData>
        </a:graphic>
      </p:graphicFrame>
      <p:sp>
        <p:nvSpPr>
          <p:cNvPr id="8" name="ZoneTexte 7">
            <a:extLst>
              <a:ext uri="{FF2B5EF4-FFF2-40B4-BE49-F238E27FC236}">
                <a16:creationId xmlns:a16="http://schemas.microsoft.com/office/drawing/2014/main" id="{4121391C-E691-0831-5E3C-9326E674ACEE}"/>
              </a:ext>
            </a:extLst>
          </p:cNvPr>
          <p:cNvSpPr txBox="1"/>
          <p:nvPr/>
        </p:nvSpPr>
        <p:spPr>
          <a:xfrm>
            <a:off x="1145176" y="4584248"/>
            <a:ext cx="9901647" cy="1138773"/>
          </a:xfrm>
          <a:prstGeom prst="rect">
            <a:avLst/>
          </a:prstGeom>
          <a:noFill/>
        </p:spPr>
        <p:txBody>
          <a:bodyPr wrap="square">
            <a:spAutoFit/>
          </a:bodyPr>
          <a:lstStyle/>
          <a:p>
            <a:pPr>
              <a:spcAft>
                <a:spcPts val="1200"/>
              </a:spcAft>
            </a:pPr>
            <a:r>
              <a:rPr lang="fr-FR" sz="1600" u="none" strike="noStrike" dirty="0">
                <a:solidFill>
                  <a:schemeClr val="accent5"/>
                </a:solidFill>
                <a:effectLst/>
              </a:rPr>
              <a:t>●</a:t>
            </a:r>
            <a:r>
              <a:rPr lang="fr-FR" sz="1600" u="none" strike="noStrike" dirty="0">
                <a:solidFill>
                  <a:schemeClr val="tx1">
                    <a:lumMod val="75000"/>
                    <a:lumOff val="25000"/>
                  </a:schemeClr>
                </a:solidFill>
                <a:effectLst/>
              </a:rPr>
              <a:t> Le délai médian </a:t>
            </a:r>
            <a:r>
              <a:rPr lang="fr-FR" sz="1600" b="1" u="sng" strike="noStrike" dirty="0">
                <a:solidFill>
                  <a:schemeClr val="tx1">
                    <a:lumMod val="75000"/>
                    <a:lumOff val="25000"/>
                  </a:schemeClr>
                </a:solidFill>
                <a:effectLst/>
              </a:rPr>
              <a:t>sans</a:t>
            </a:r>
            <a:r>
              <a:rPr lang="fr-FR" sz="1600" u="none" strike="noStrike" dirty="0">
                <a:solidFill>
                  <a:schemeClr val="tx1">
                    <a:lumMod val="75000"/>
                    <a:lumOff val="25000"/>
                  </a:schemeClr>
                </a:solidFill>
                <a:effectLst/>
              </a:rPr>
              <a:t> la possibilité de prendre un RDV auprès d’un autre ophtalmologiste du cabinet : </a:t>
            </a:r>
          </a:p>
          <a:p>
            <a:pPr marL="742950" lvl="1" indent="-285750">
              <a:spcAft>
                <a:spcPts val="1200"/>
              </a:spcAft>
              <a:buFont typeface="Arial" panose="020B0604020202020204" pitchFamily="34" charset="0"/>
              <a:buChar char="•"/>
            </a:pPr>
            <a:r>
              <a:rPr lang="fr-FR" sz="1600" b="1" dirty="0">
                <a:solidFill>
                  <a:schemeClr val="accent5"/>
                </a:solidFill>
              </a:rPr>
              <a:t>Scénario 1 </a:t>
            </a:r>
            <a:r>
              <a:rPr lang="fr-FR" sz="1600" b="1" dirty="0">
                <a:solidFill>
                  <a:schemeClr val="tx1">
                    <a:lumMod val="75000"/>
                    <a:lumOff val="25000"/>
                  </a:schemeClr>
                </a:solidFill>
              </a:rPr>
              <a:t>: </a:t>
            </a:r>
            <a:r>
              <a:rPr lang="fr-FR" sz="1600" b="1" dirty="0">
                <a:solidFill>
                  <a:schemeClr val="accent6"/>
                </a:solidFill>
              </a:rPr>
              <a:t>26 jours </a:t>
            </a:r>
            <a:r>
              <a:rPr lang="fr-FR" sz="1600" dirty="0">
                <a:solidFill>
                  <a:schemeClr val="tx1">
                    <a:lumMod val="75000"/>
                    <a:lumOff val="25000"/>
                  </a:schemeClr>
                </a:solidFill>
              </a:rPr>
              <a:t>(avec cette possibilité : 21 jours)</a:t>
            </a:r>
          </a:p>
          <a:p>
            <a:pPr marL="742950" lvl="1" indent="-285750">
              <a:spcAft>
                <a:spcPts val="1200"/>
              </a:spcAft>
              <a:buFont typeface="Arial" panose="020B0604020202020204" pitchFamily="34" charset="0"/>
              <a:buChar char="•"/>
            </a:pPr>
            <a:r>
              <a:rPr lang="fr-FR" sz="1600" b="1" dirty="0">
                <a:solidFill>
                  <a:schemeClr val="accent5"/>
                </a:solidFill>
              </a:rPr>
              <a:t>Scénario 2 </a:t>
            </a:r>
            <a:r>
              <a:rPr lang="fr-FR" sz="1600" b="1" dirty="0">
                <a:solidFill>
                  <a:schemeClr val="tx1">
                    <a:lumMod val="75000"/>
                    <a:lumOff val="25000"/>
                  </a:schemeClr>
                </a:solidFill>
              </a:rPr>
              <a:t>: </a:t>
            </a:r>
            <a:r>
              <a:rPr lang="fr-FR" sz="1600" b="1" dirty="0">
                <a:solidFill>
                  <a:schemeClr val="accent6"/>
                </a:solidFill>
              </a:rPr>
              <a:t>5,5 jours </a:t>
            </a:r>
            <a:r>
              <a:rPr lang="fr-FR" sz="1600" dirty="0">
                <a:solidFill>
                  <a:schemeClr val="tx1">
                    <a:lumMod val="75000"/>
                    <a:lumOff val="25000"/>
                  </a:schemeClr>
                </a:solidFill>
              </a:rPr>
              <a:t>(avec cette possibilité : 5 jours)</a:t>
            </a:r>
          </a:p>
        </p:txBody>
      </p:sp>
    </p:spTree>
    <p:extLst>
      <p:ext uri="{BB962C8B-B14F-4D97-AF65-F5344CB8AC3E}">
        <p14:creationId xmlns:p14="http://schemas.microsoft.com/office/powerpoint/2010/main" val="49081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7D1C5-F6DB-4FC7-9255-3438887CB942}"/>
              </a:ext>
            </a:extLst>
          </p:cNvPr>
          <p:cNvSpPr>
            <a:spLocks noGrp="1"/>
          </p:cNvSpPr>
          <p:nvPr>
            <p:ph type="title"/>
          </p:nvPr>
        </p:nvSpPr>
        <p:spPr>
          <a:xfrm>
            <a:off x="2289515" y="355505"/>
            <a:ext cx="6758604" cy="460372"/>
          </a:xfrm>
        </p:spPr>
        <p:txBody>
          <a:bodyPr>
            <a:normAutofit/>
          </a:bodyPr>
          <a:lstStyle/>
          <a:p>
            <a:r>
              <a:rPr lang="fr-FR" sz="2400" dirty="0"/>
              <a:t>L’enquête à partir des </a:t>
            </a:r>
            <a:r>
              <a:rPr lang="fr-FR" sz="2400" u="sng" dirty="0"/>
              <a:t>RDV en ligne</a:t>
            </a:r>
          </a:p>
        </p:txBody>
      </p:sp>
      <p:sp>
        <p:nvSpPr>
          <p:cNvPr id="3" name="Espace réservé du contenu 2">
            <a:extLst>
              <a:ext uri="{FF2B5EF4-FFF2-40B4-BE49-F238E27FC236}">
                <a16:creationId xmlns:a16="http://schemas.microsoft.com/office/drawing/2014/main" id="{D47426D8-DE29-429A-A2F1-937F1165557E}"/>
              </a:ext>
            </a:extLst>
          </p:cNvPr>
          <p:cNvSpPr>
            <a:spLocks noGrp="1"/>
          </p:cNvSpPr>
          <p:nvPr>
            <p:ph idx="1"/>
          </p:nvPr>
        </p:nvSpPr>
        <p:spPr>
          <a:xfrm>
            <a:off x="819377" y="1444875"/>
            <a:ext cx="10553246" cy="4926181"/>
          </a:xfrm>
        </p:spPr>
        <p:txBody>
          <a:bodyPr vert="horz" lIns="91440" tIns="45720" rIns="91440" bIns="45720" rtlCol="0" anchor="t">
            <a:normAutofit/>
          </a:bodyPr>
          <a:lstStyle/>
          <a:p>
            <a:pPr>
              <a:spcAft>
                <a:spcPts val="1200"/>
              </a:spcAft>
            </a:pPr>
            <a:r>
              <a:rPr lang="fr-FR" sz="1800" dirty="0"/>
              <a:t>Pour la </a:t>
            </a:r>
            <a:r>
              <a:rPr lang="fr-FR" sz="1800"/>
              <a:t>sixième</a:t>
            </a:r>
            <a:r>
              <a:rPr lang="fr-FR" sz="1800" dirty="0"/>
              <a:t> année consécutive, l’institut CSA a testé la possibilité de prendre des rendez-vous en ligne </a:t>
            </a:r>
            <a:r>
              <a:rPr lang="fr-FR" sz="1800"/>
              <a:t>pour </a:t>
            </a:r>
            <a:r>
              <a:rPr lang="fr-FR" sz="1800">
                <a:solidFill>
                  <a:schemeClr val="accent5"/>
                </a:solidFill>
              </a:rPr>
              <a:t>2 454 ophtalmologistes</a:t>
            </a:r>
            <a:r>
              <a:rPr lang="fr-FR" sz="1800" dirty="0"/>
              <a:t>. </a:t>
            </a:r>
          </a:p>
          <a:p>
            <a:r>
              <a:rPr lang="fr-FR" sz="1800" dirty="0"/>
              <a:t>La recherche de rendez-vous est </a:t>
            </a:r>
            <a:r>
              <a:rPr lang="fr-FR" sz="1800" dirty="0">
                <a:solidFill>
                  <a:schemeClr val="accent5"/>
                </a:solidFill>
              </a:rPr>
              <a:t>sans critère d’urgence </a:t>
            </a:r>
            <a:r>
              <a:rPr lang="fr-FR" sz="1800" dirty="0"/>
              <a:t>: </a:t>
            </a:r>
          </a:p>
          <a:p>
            <a:pPr marL="358775" indent="0">
              <a:buNone/>
            </a:pPr>
            <a:r>
              <a:rPr lang="fr-FR" sz="1800" dirty="0"/>
              <a:t>Sélection de la rubrique « </a:t>
            </a:r>
            <a:r>
              <a:rPr lang="fr-FR" sz="1800" b="1" dirty="0"/>
              <a:t>nouveau patient </a:t>
            </a:r>
            <a:r>
              <a:rPr lang="fr-FR" sz="1800" dirty="0"/>
              <a:t>» ou « </a:t>
            </a:r>
            <a:r>
              <a:rPr lang="fr-FR" sz="1800" b="1" dirty="0"/>
              <a:t>consultation d’ophtalmologie </a:t>
            </a:r>
            <a:r>
              <a:rPr lang="fr-FR" sz="1800" dirty="0"/>
              <a:t>».</a:t>
            </a:r>
          </a:p>
          <a:p>
            <a:pPr marL="358775" indent="0">
              <a:buNone/>
            </a:pPr>
            <a:endParaRPr lang="fr-FR" sz="1800" dirty="0"/>
          </a:p>
          <a:p>
            <a:pPr>
              <a:spcAft>
                <a:spcPts val="1200"/>
              </a:spcAft>
            </a:pPr>
            <a:r>
              <a:rPr lang="fr-FR" sz="1800" dirty="0"/>
              <a:t>La recherche s’est effectuée sur un moteur de recherche en indiquant le nom et l’adresse du médecin.</a:t>
            </a:r>
          </a:p>
          <a:p>
            <a:pPr>
              <a:spcAft>
                <a:spcPts val="1200"/>
              </a:spcAft>
            </a:pPr>
            <a:r>
              <a:rPr lang="fr-FR" sz="1800" dirty="0"/>
              <a:t>Parmi les sites de rendez-vous en ligne, </a:t>
            </a:r>
            <a:r>
              <a:rPr lang="fr-FR" sz="1800" dirty="0">
                <a:solidFill>
                  <a:schemeClr val="accent5"/>
                </a:solidFill>
              </a:rPr>
              <a:t>Doctolib</a:t>
            </a:r>
            <a:r>
              <a:rPr lang="fr-FR" sz="1800" dirty="0"/>
              <a:t> était le plus fréquent (90%).</a:t>
            </a:r>
          </a:p>
          <a:p>
            <a:pPr>
              <a:spcAft>
                <a:spcPts val="1200"/>
              </a:spcAft>
            </a:pPr>
            <a:r>
              <a:rPr lang="fr-FR" sz="1800" dirty="0"/>
              <a:t>Analyse des résultats par Mme Joy Raynaud, docteur en géographie, spécialiste de l'accès aux soins et de l'expertise territoriale, à partir d’une base anonymisée (nom des médecins).</a:t>
            </a:r>
          </a:p>
        </p:txBody>
      </p:sp>
      <p:sp>
        <p:nvSpPr>
          <p:cNvPr id="4" name="Espace réservé du numéro de diapositive 3">
            <a:extLst>
              <a:ext uri="{FF2B5EF4-FFF2-40B4-BE49-F238E27FC236}">
                <a16:creationId xmlns:a16="http://schemas.microsoft.com/office/drawing/2014/main" id="{E06D8468-502F-451F-AEA6-AC59B392D272}"/>
              </a:ext>
            </a:extLst>
          </p:cNvPr>
          <p:cNvSpPr>
            <a:spLocks noGrp="1"/>
          </p:cNvSpPr>
          <p:nvPr>
            <p:ph type="sldNum" sz="quarter" idx="12"/>
          </p:nvPr>
        </p:nvSpPr>
        <p:spPr/>
        <p:txBody>
          <a:bodyPr/>
          <a:lstStyle/>
          <a:p>
            <a:fld id="{F428713F-B67B-40CC-85DD-1D86B6204E19}" type="slidenum">
              <a:rPr lang="fr-FR" smtClean="0"/>
              <a:pPr/>
              <a:t>5</a:t>
            </a:fld>
            <a:endParaRPr lang="fr-FR" dirty="0"/>
          </a:p>
        </p:txBody>
      </p:sp>
      <p:sp>
        <p:nvSpPr>
          <p:cNvPr id="5" name="Flèche : bas 4">
            <a:extLst>
              <a:ext uri="{FF2B5EF4-FFF2-40B4-BE49-F238E27FC236}">
                <a16:creationId xmlns:a16="http://schemas.microsoft.com/office/drawing/2014/main" id="{B2900A62-E77C-4459-B8AD-144D8B28E18A}"/>
              </a:ext>
            </a:extLst>
          </p:cNvPr>
          <p:cNvSpPr/>
          <p:nvPr/>
        </p:nvSpPr>
        <p:spPr>
          <a:xfrm rot="16200000">
            <a:off x="718955" y="-503412"/>
            <a:ext cx="740298" cy="217820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b="1" dirty="0">
                <a:solidFill>
                  <a:schemeClr val="bg1"/>
                </a:solidFill>
              </a:rPr>
              <a:t>Méthode</a:t>
            </a:r>
          </a:p>
        </p:txBody>
      </p:sp>
    </p:spTree>
    <p:extLst>
      <p:ext uri="{BB962C8B-B14F-4D97-AF65-F5344CB8AC3E}">
        <p14:creationId xmlns:p14="http://schemas.microsoft.com/office/powerpoint/2010/main" val="192260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9A546449-85B4-4272-B422-161DBA8F5BED}"/>
              </a:ext>
            </a:extLst>
          </p:cNvPr>
          <p:cNvSpPr txBox="1">
            <a:spLocks/>
          </p:cNvSpPr>
          <p:nvPr/>
        </p:nvSpPr>
        <p:spPr>
          <a:xfrm>
            <a:off x="449969" y="1107870"/>
            <a:ext cx="4624202" cy="17790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6"/>
              </a:buClr>
            </a:pPr>
            <a:r>
              <a:rPr lang="fr-FR" sz="1600" b="1" dirty="0"/>
              <a:t>2 436 ophtalmologistes interrogés.</a:t>
            </a:r>
          </a:p>
          <a:p>
            <a:pPr>
              <a:buClr>
                <a:schemeClr val="accent6"/>
              </a:buClr>
            </a:pPr>
            <a:r>
              <a:rPr lang="fr-FR" sz="1600" dirty="0"/>
              <a:t>Une </a:t>
            </a:r>
            <a:r>
              <a:rPr lang="fr-FR" sz="1600" b="1" dirty="0"/>
              <a:t>répartition similaire à celle de l’ensemble des ophtalmologistes </a:t>
            </a:r>
            <a:r>
              <a:rPr lang="fr-FR" sz="1300" dirty="0"/>
              <a:t>(discrétisation identique par quantile).</a:t>
            </a:r>
          </a:p>
          <a:p>
            <a:pPr>
              <a:buClr>
                <a:schemeClr val="accent6"/>
              </a:buClr>
            </a:pPr>
            <a:r>
              <a:rPr lang="fr-FR" sz="1600" b="1" dirty="0"/>
              <a:t>Des ophtalmologistes très présents dans les métropoles.</a:t>
            </a:r>
          </a:p>
          <a:p>
            <a:pPr>
              <a:spcBef>
                <a:spcPts val="0"/>
              </a:spcBef>
              <a:spcAft>
                <a:spcPts val="1200"/>
              </a:spcAft>
            </a:pPr>
            <a:endParaRPr lang="fr-FR" sz="1800" dirty="0"/>
          </a:p>
        </p:txBody>
      </p:sp>
      <p:grpSp>
        <p:nvGrpSpPr>
          <p:cNvPr id="6" name="Groupe 5">
            <a:extLst>
              <a:ext uri="{FF2B5EF4-FFF2-40B4-BE49-F238E27FC236}">
                <a16:creationId xmlns:a16="http://schemas.microsoft.com/office/drawing/2014/main" id="{4B2361C4-3EE6-4D6F-D76A-E06F368C7E58}"/>
              </a:ext>
            </a:extLst>
          </p:cNvPr>
          <p:cNvGrpSpPr/>
          <p:nvPr/>
        </p:nvGrpSpPr>
        <p:grpSpPr>
          <a:xfrm>
            <a:off x="449970" y="3045831"/>
            <a:ext cx="2421948" cy="433265"/>
            <a:chOff x="550012" y="5030942"/>
            <a:chExt cx="2421948" cy="433265"/>
          </a:xfrm>
        </p:grpSpPr>
        <p:sp>
          <p:nvSpPr>
            <p:cNvPr id="12" name="ZoneTexte 11">
              <a:extLst>
                <a:ext uri="{FF2B5EF4-FFF2-40B4-BE49-F238E27FC236}">
                  <a16:creationId xmlns:a16="http://schemas.microsoft.com/office/drawing/2014/main" id="{9A97E121-A480-4CC3-AD44-5C05A65BCFAE}"/>
                </a:ext>
              </a:extLst>
            </p:cNvPr>
            <p:cNvSpPr txBox="1"/>
            <p:nvPr/>
          </p:nvSpPr>
          <p:spPr>
            <a:xfrm>
              <a:off x="550012" y="5033320"/>
              <a:ext cx="2421948" cy="430887"/>
            </a:xfrm>
            <a:prstGeom prst="rect">
              <a:avLst/>
            </a:prstGeom>
            <a:noFill/>
          </p:spPr>
          <p:txBody>
            <a:bodyPr wrap="square" rtlCol="0">
              <a:spAutoFit/>
            </a:bodyPr>
            <a:lstStyle/>
            <a:p>
              <a:r>
                <a:rPr lang="fr-FR" sz="1100" b="1" dirty="0">
                  <a:solidFill>
                    <a:schemeClr val="tx1">
                      <a:lumMod val="65000"/>
                      <a:lumOff val="35000"/>
                    </a:schemeClr>
                  </a:solidFill>
                </a:rPr>
                <a:t>Répartition des ophtalmologistes libéraux </a:t>
              </a:r>
              <a:r>
                <a:rPr lang="fr-FR" sz="1100" dirty="0">
                  <a:solidFill>
                    <a:schemeClr val="tx1">
                      <a:lumMod val="65000"/>
                      <a:lumOff val="35000"/>
                    </a:schemeClr>
                  </a:solidFill>
                </a:rPr>
                <a:t>(SNDS 2023)</a:t>
              </a:r>
            </a:p>
          </p:txBody>
        </p:sp>
        <p:cxnSp>
          <p:nvCxnSpPr>
            <p:cNvPr id="9" name="Connecteur droit 8">
              <a:extLst>
                <a:ext uri="{FF2B5EF4-FFF2-40B4-BE49-F238E27FC236}">
                  <a16:creationId xmlns:a16="http://schemas.microsoft.com/office/drawing/2014/main" id="{956CBB8B-CC67-93AE-6E4E-16CCC0C77AAA}"/>
                </a:ext>
              </a:extLst>
            </p:cNvPr>
            <p:cNvCxnSpPr>
              <a:cxnSpLocks/>
            </p:cNvCxnSpPr>
            <p:nvPr/>
          </p:nvCxnSpPr>
          <p:spPr>
            <a:xfrm>
              <a:off x="550013" y="5030942"/>
              <a:ext cx="0" cy="433265"/>
            </a:xfrm>
            <a:prstGeom prst="line">
              <a:avLst/>
            </a:prstGeom>
            <a:ln/>
          </p:spPr>
          <p:style>
            <a:lnRef idx="3">
              <a:schemeClr val="accent5"/>
            </a:lnRef>
            <a:fillRef idx="0">
              <a:schemeClr val="accent5"/>
            </a:fillRef>
            <a:effectRef idx="2">
              <a:schemeClr val="accent5"/>
            </a:effectRef>
            <a:fontRef idx="minor">
              <a:schemeClr val="tx1"/>
            </a:fontRef>
          </p:style>
        </p:cxnSp>
      </p:grpSp>
      <p:sp>
        <p:nvSpPr>
          <p:cNvPr id="3" name="Flèche : bas 2">
            <a:extLst>
              <a:ext uri="{FF2B5EF4-FFF2-40B4-BE49-F238E27FC236}">
                <a16:creationId xmlns:a16="http://schemas.microsoft.com/office/drawing/2014/main" id="{B8184FD0-1566-BD84-E7E5-32FA5ADE885A}"/>
              </a:ext>
            </a:extLst>
          </p:cNvPr>
          <p:cNvSpPr/>
          <p:nvPr/>
        </p:nvSpPr>
        <p:spPr>
          <a:xfrm rot="16200000">
            <a:off x="718955" y="-503412"/>
            <a:ext cx="740298" cy="217820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b="1" dirty="0">
                <a:solidFill>
                  <a:schemeClr val="bg1"/>
                </a:solidFill>
              </a:rPr>
              <a:t>Échantillon</a:t>
            </a:r>
          </a:p>
        </p:txBody>
      </p:sp>
      <p:pic>
        <p:nvPicPr>
          <p:cNvPr id="4" name="Image 3" descr="Une image contenant texte, carte, atlas&#10;&#10;Description générée automatiquement">
            <a:extLst>
              <a:ext uri="{FF2B5EF4-FFF2-40B4-BE49-F238E27FC236}">
                <a16:creationId xmlns:a16="http://schemas.microsoft.com/office/drawing/2014/main" id="{4D7F976C-692C-17E8-E124-2EF0F35C2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174" y="106029"/>
            <a:ext cx="6956717" cy="6649904"/>
          </a:xfrm>
          <a:prstGeom prst="rect">
            <a:avLst/>
          </a:prstGeom>
          <a:ln>
            <a:solidFill>
              <a:schemeClr val="bg1">
                <a:lumMod val="95000"/>
              </a:schemeClr>
            </a:solidFill>
          </a:ln>
        </p:spPr>
      </p:pic>
      <p:pic>
        <p:nvPicPr>
          <p:cNvPr id="10" name="Image 9" descr="Une image contenant carte&#10;&#10;Description générée automatiquement">
            <a:extLst>
              <a:ext uri="{FF2B5EF4-FFF2-40B4-BE49-F238E27FC236}">
                <a16:creationId xmlns:a16="http://schemas.microsoft.com/office/drawing/2014/main" id="{DF037B87-F3D9-8F28-535B-095B32E9C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545" y="3085270"/>
            <a:ext cx="3788089" cy="3657600"/>
          </a:xfrm>
          <a:prstGeom prst="rect">
            <a:avLst/>
          </a:prstGeom>
          <a:ln>
            <a:noFill/>
          </a:ln>
        </p:spPr>
      </p:pic>
    </p:spTree>
    <p:extLst>
      <p:ext uri="{BB962C8B-B14F-4D97-AF65-F5344CB8AC3E}">
        <p14:creationId xmlns:p14="http://schemas.microsoft.com/office/powerpoint/2010/main" val="92250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9523" y="2575680"/>
            <a:ext cx="5555218" cy="853320"/>
          </a:xfrm>
        </p:spPr>
        <p:txBody>
          <a:bodyPr>
            <a:normAutofit/>
          </a:bodyPr>
          <a:lstStyle/>
          <a:p>
            <a:r>
              <a:rPr lang="fr-FR" sz="4400" b="1" dirty="0">
                <a:solidFill>
                  <a:schemeClr val="accent5"/>
                </a:solidFill>
              </a:rPr>
              <a:t>I. </a:t>
            </a:r>
            <a:r>
              <a:rPr lang="fr-FR" sz="3200" b="1" dirty="0"/>
              <a:t>L’</a:t>
            </a:r>
            <a:r>
              <a:rPr lang="fr-FR" sz="3200" dirty="0"/>
              <a:t>e</a:t>
            </a:r>
            <a:r>
              <a:rPr lang="fr-FR" sz="3200" b="1" dirty="0"/>
              <a:t>nquête téléphonique</a:t>
            </a:r>
            <a:endParaRPr lang="fr-FR" sz="4000" cap="small" dirty="0">
              <a:solidFill>
                <a:schemeClr val="accent5"/>
              </a:solidFill>
            </a:endParaRPr>
          </a:p>
        </p:txBody>
      </p:sp>
      <p:sp>
        <p:nvSpPr>
          <p:cNvPr id="3" name="Espace réservé du numéro de diapositive 2">
            <a:extLst>
              <a:ext uri="{FF2B5EF4-FFF2-40B4-BE49-F238E27FC236}">
                <a16:creationId xmlns:a16="http://schemas.microsoft.com/office/drawing/2014/main" id="{7960813B-5C5A-4DD8-816E-16953A472772}"/>
              </a:ext>
            </a:extLst>
          </p:cNvPr>
          <p:cNvSpPr>
            <a:spLocks noGrp="1"/>
          </p:cNvSpPr>
          <p:nvPr>
            <p:ph type="sldNum" sz="quarter" idx="12"/>
          </p:nvPr>
        </p:nvSpPr>
        <p:spPr/>
        <p:txBody>
          <a:bodyPr/>
          <a:lstStyle/>
          <a:p>
            <a:fld id="{F428713F-B67B-40CC-85DD-1D86B6204E19}" type="slidenum">
              <a:rPr lang="fr-FR" smtClean="0"/>
              <a:pPr/>
              <a:t>7</a:t>
            </a:fld>
            <a:endParaRPr lang="fr-FR" dirty="0"/>
          </a:p>
        </p:txBody>
      </p:sp>
    </p:spTree>
    <p:extLst>
      <p:ext uri="{BB962C8B-B14F-4D97-AF65-F5344CB8AC3E}">
        <p14:creationId xmlns:p14="http://schemas.microsoft.com/office/powerpoint/2010/main" val="318638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63FB6-4B7E-4382-B7D2-3DA48A3B913D}"/>
              </a:ext>
            </a:extLst>
          </p:cNvPr>
          <p:cNvSpPr>
            <a:spLocks noGrp="1"/>
          </p:cNvSpPr>
          <p:nvPr>
            <p:ph type="title"/>
          </p:nvPr>
        </p:nvSpPr>
        <p:spPr>
          <a:xfrm>
            <a:off x="2427772" y="350390"/>
            <a:ext cx="8063346" cy="559154"/>
          </a:xfrm>
        </p:spPr>
        <p:txBody>
          <a:bodyPr>
            <a:normAutofit/>
          </a:bodyPr>
          <a:lstStyle/>
          <a:p>
            <a:r>
              <a:rPr lang="fr-FR" sz="2400" dirty="0"/>
              <a:t>Des délais médians raccourcis de moitié depuis 2019</a:t>
            </a:r>
            <a:endParaRPr lang="fr-FR" sz="2400" dirty="0">
              <a:solidFill>
                <a:srgbClr val="604A7B"/>
              </a:solidFill>
            </a:endParaRPr>
          </a:p>
        </p:txBody>
      </p:sp>
      <p:sp>
        <p:nvSpPr>
          <p:cNvPr id="3" name="Espace réservé du contenu 2">
            <a:extLst>
              <a:ext uri="{FF2B5EF4-FFF2-40B4-BE49-F238E27FC236}">
                <a16:creationId xmlns:a16="http://schemas.microsoft.com/office/drawing/2014/main" id="{201ED0AF-E5AB-4ED5-8DBD-60E4094B9105}"/>
              </a:ext>
            </a:extLst>
          </p:cNvPr>
          <p:cNvSpPr>
            <a:spLocks noGrp="1"/>
          </p:cNvSpPr>
          <p:nvPr>
            <p:ph idx="1"/>
          </p:nvPr>
        </p:nvSpPr>
        <p:spPr>
          <a:xfrm>
            <a:off x="1000498" y="3582042"/>
            <a:ext cx="9987680" cy="2159540"/>
          </a:xfrm>
        </p:spPr>
        <p:txBody>
          <a:bodyPr>
            <a:normAutofit/>
          </a:bodyPr>
          <a:lstStyle/>
          <a:p>
            <a:pPr>
              <a:spcBef>
                <a:spcPts val="600"/>
              </a:spcBef>
              <a:spcAft>
                <a:spcPts val="1200"/>
              </a:spcAft>
            </a:pPr>
            <a:r>
              <a:rPr lang="fr-FR" sz="1800" dirty="0"/>
              <a:t>Le délai </a:t>
            </a:r>
            <a:r>
              <a:rPr lang="fr-FR" sz="1800" u="sng" dirty="0"/>
              <a:t>moyen</a:t>
            </a:r>
            <a:r>
              <a:rPr lang="fr-FR" sz="1800" dirty="0"/>
              <a:t> a diminué de </a:t>
            </a:r>
            <a:r>
              <a:rPr lang="fr-FR" sz="1800" b="1" dirty="0">
                <a:solidFill>
                  <a:srgbClr val="21B3E5"/>
                </a:solidFill>
              </a:rPr>
              <a:t>22 jours (-32%) </a:t>
            </a:r>
            <a:r>
              <a:rPr lang="fr-FR" sz="1800" dirty="0"/>
              <a:t>depuis 2019. </a:t>
            </a:r>
          </a:p>
          <a:p>
            <a:pPr>
              <a:spcBef>
                <a:spcPts val="600"/>
              </a:spcBef>
              <a:spcAft>
                <a:spcPts val="1200"/>
              </a:spcAft>
            </a:pPr>
            <a:r>
              <a:rPr lang="fr-FR" sz="1800" dirty="0"/>
              <a:t>Le délai </a:t>
            </a:r>
            <a:r>
              <a:rPr lang="fr-FR" sz="1800" u="sng" dirty="0"/>
              <a:t>médian</a:t>
            </a:r>
            <a:r>
              <a:rPr lang="fr-FR" sz="1800" dirty="0"/>
              <a:t> a diminué de</a:t>
            </a:r>
            <a:r>
              <a:rPr lang="fr-FR" sz="1800" b="1" dirty="0">
                <a:solidFill>
                  <a:schemeClr val="accent6"/>
                </a:solidFill>
              </a:rPr>
              <a:t> </a:t>
            </a:r>
            <a:r>
              <a:rPr lang="fr-FR" sz="1800" b="1" dirty="0">
                <a:solidFill>
                  <a:srgbClr val="21B3E5"/>
                </a:solidFill>
              </a:rPr>
              <a:t>22 jours (-51%) </a:t>
            </a:r>
            <a:r>
              <a:rPr lang="fr-FR" sz="1800" dirty="0">
                <a:solidFill>
                  <a:schemeClr val="tx1"/>
                </a:solidFill>
              </a:rPr>
              <a:t>depuis 2019. Le gain a été de 9 jours depuis l’enquête de 2022.</a:t>
            </a:r>
          </a:p>
          <a:p>
            <a:pPr>
              <a:spcBef>
                <a:spcPts val="600"/>
              </a:spcBef>
              <a:spcAft>
                <a:spcPts val="1200"/>
              </a:spcAft>
            </a:pPr>
            <a:r>
              <a:rPr lang="fr-FR" sz="1800" dirty="0"/>
              <a:t>La moyenne et la médiane sont à lire avec</a:t>
            </a:r>
            <a:r>
              <a:rPr lang="fr-FR" sz="1800" b="1" dirty="0"/>
              <a:t> l’amélioration de la proportion de rendez-vous obtenus</a:t>
            </a:r>
            <a:r>
              <a:rPr lang="fr-FR" sz="1800" dirty="0"/>
              <a:t> : </a:t>
            </a:r>
            <a:r>
              <a:rPr lang="fr-FR" sz="1800" b="1" dirty="0">
                <a:solidFill>
                  <a:srgbClr val="21B3E5"/>
                </a:solidFill>
              </a:rPr>
              <a:t>+11% </a:t>
            </a:r>
            <a:r>
              <a:rPr lang="fr-FR" sz="1800" dirty="0"/>
              <a:t>depuis 2019.</a:t>
            </a:r>
          </a:p>
        </p:txBody>
      </p:sp>
      <p:graphicFrame>
        <p:nvGraphicFramePr>
          <p:cNvPr id="4" name="Espace réservé du contenu 3">
            <a:extLst>
              <a:ext uri="{FF2B5EF4-FFF2-40B4-BE49-F238E27FC236}">
                <a16:creationId xmlns:a16="http://schemas.microsoft.com/office/drawing/2014/main" id="{C5FDD650-1973-44A8-923F-6C6025DBEEA1}"/>
              </a:ext>
            </a:extLst>
          </p:cNvPr>
          <p:cNvGraphicFramePr>
            <a:graphicFrameLocks/>
          </p:cNvGraphicFramePr>
          <p:nvPr>
            <p:extLst>
              <p:ext uri="{D42A27DB-BD31-4B8C-83A1-F6EECF244321}">
                <p14:modId xmlns:p14="http://schemas.microsoft.com/office/powerpoint/2010/main" val="2620197864"/>
              </p:ext>
            </p:extLst>
          </p:nvPr>
        </p:nvGraphicFramePr>
        <p:xfrm>
          <a:off x="1000498" y="1488438"/>
          <a:ext cx="9987680" cy="1671429"/>
        </p:xfrm>
        <a:graphic>
          <a:graphicData uri="http://schemas.openxmlformats.org/drawingml/2006/table">
            <a:tbl>
              <a:tblPr firstRow="1" bandRow="1">
                <a:tableStyleId>{5FD0F851-EC5A-4D38-B0AD-8093EC10F338}</a:tableStyleId>
              </a:tblPr>
              <a:tblGrid>
                <a:gridCol w="2419187">
                  <a:extLst>
                    <a:ext uri="{9D8B030D-6E8A-4147-A177-3AD203B41FA5}">
                      <a16:colId xmlns:a16="http://schemas.microsoft.com/office/drawing/2014/main" val="4095920800"/>
                    </a:ext>
                  </a:extLst>
                </a:gridCol>
                <a:gridCol w="1677542">
                  <a:extLst>
                    <a:ext uri="{9D8B030D-6E8A-4147-A177-3AD203B41FA5}">
                      <a16:colId xmlns:a16="http://schemas.microsoft.com/office/drawing/2014/main" val="3599076000"/>
                    </a:ext>
                  </a:extLst>
                </a:gridCol>
                <a:gridCol w="1677542">
                  <a:extLst>
                    <a:ext uri="{9D8B030D-6E8A-4147-A177-3AD203B41FA5}">
                      <a16:colId xmlns:a16="http://schemas.microsoft.com/office/drawing/2014/main" val="4042446114"/>
                    </a:ext>
                  </a:extLst>
                </a:gridCol>
                <a:gridCol w="1677542">
                  <a:extLst>
                    <a:ext uri="{9D8B030D-6E8A-4147-A177-3AD203B41FA5}">
                      <a16:colId xmlns:a16="http://schemas.microsoft.com/office/drawing/2014/main" val="1304663705"/>
                    </a:ext>
                  </a:extLst>
                </a:gridCol>
                <a:gridCol w="1677542">
                  <a:extLst>
                    <a:ext uri="{9D8B030D-6E8A-4147-A177-3AD203B41FA5}">
                      <a16:colId xmlns:a16="http://schemas.microsoft.com/office/drawing/2014/main" val="559748700"/>
                    </a:ext>
                  </a:extLst>
                </a:gridCol>
                <a:gridCol w="858325">
                  <a:extLst>
                    <a:ext uri="{9D8B030D-6E8A-4147-A177-3AD203B41FA5}">
                      <a16:colId xmlns:a16="http://schemas.microsoft.com/office/drawing/2014/main" val="1399631183"/>
                    </a:ext>
                  </a:extLst>
                </a:gridCol>
              </a:tblGrid>
              <a:tr h="652474">
                <a:tc>
                  <a:txBody>
                    <a:bodyPr/>
                    <a:lstStyle/>
                    <a:p>
                      <a:pPr algn="ctr" fontAlgn="ctr"/>
                      <a:r>
                        <a:rPr lang="fr-FR" sz="2400" b="1" u="none" strike="noStrike" cap="small" baseline="0" dirty="0">
                          <a:solidFill>
                            <a:schemeClr val="accent5">
                              <a:lumMod val="75000"/>
                            </a:schemeClr>
                          </a:solidFill>
                          <a:effectLst/>
                        </a:rPr>
                        <a:t>scénario 1</a:t>
                      </a:r>
                    </a:p>
                    <a:p>
                      <a:pPr algn="ctr" fontAlgn="ctr"/>
                      <a:r>
                        <a:rPr lang="fr-FR" sz="1400" b="1" u="none" strike="noStrike" dirty="0">
                          <a:solidFill>
                            <a:schemeClr val="accent5">
                              <a:lumMod val="75000"/>
                            </a:schemeClr>
                          </a:solidFill>
                          <a:effectLst/>
                        </a:rPr>
                        <a:t>Contrôle périodique</a:t>
                      </a: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1" u="none" strike="noStrike" dirty="0">
                          <a:solidFill>
                            <a:schemeClr val="tx1">
                              <a:lumMod val="75000"/>
                              <a:lumOff val="25000"/>
                            </a:schemeClr>
                          </a:solidFill>
                          <a:effectLst/>
                        </a:rPr>
                        <a:t>Moyenne</a:t>
                      </a:r>
                      <a:endParaRPr lang="fr-FR" sz="14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1" u="none" strike="noStrike" dirty="0">
                          <a:solidFill>
                            <a:schemeClr val="tx1">
                              <a:lumMod val="75000"/>
                              <a:lumOff val="25000"/>
                            </a:schemeClr>
                          </a:solidFill>
                          <a:effectLst/>
                        </a:rPr>
                        <a:t>Médiane</a:t>
                      </a:r>
                    </a:p>
                    <a:p>
                      <a:pPr algn="ctr" fontAlgn="ctr"/>
                      <a:r>
                        <a:rPr lang="fr-FR" sz="1400" b="1" u="none" strike="noStrike" dirty="0">
                          <a:solidFill>
                            <a:schemeClr val="tx1">
                              <a:lumMod val="75000"/>
                              <a:lumOff val="25000"/>
                            </a:schemeClr>
                          </a:solidFill>
                          <a:effectLst/>
                        </a:rPr>
                        <a:t>(50%)</a:t>
                      </a:r>
                      <a:endParaRPr lang="fr-FR" sz="1400" b="1"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1" u="none" strike="noStrike" dirty="0">
                          <a:solidFill>
                            <a:schemeClr val="tx1">
                              <a:lumMod val="75000"/>
                              <a:lumOff val="25000"/>
                            </a:schemeClr>
                          </a:solidFill>
                          <a:effectLst/>
                        </a:rPr>
                        <a:t>Proportion de RDV obtenus</a:t>
                      </a:r>
                      <a:endParaRPr lang="fr-FR" sz="1400" b="1" i="0" u="none" strike="noStrike" dirty="0">
                        <a:solidFill>
                          <a:schemeClr val="tx1">
                            <a:lumMod val="75000"/>
                            <a:lumOff val="25000"/>
                          </a:schemeClr>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1" u="none" strike="noStrike" kern="1200" dirty="0">
                          <a:solidFill>
                            <a:schemeClr val="tx1">
                              <a:lumMod val="75000"/>
                              <a:lumOff val="25000"/>
                            </a:schemeClr>
                          </a:solidFill>
                          <a:effectLst/>
                        </a:rPr>
                        <a:t>Échecs de RDV</a:t>
                      </a:r>
                      <a:endParaRPr lang="fr-FR" sz="1400" b="1" i="0" u="none" strike="noStrike" kern="1200" dirty="0">
                        <a:solidFill>
                          <a:schemeClr val="tx1">
                            <a:lumMod val="75000"/>
                            <a:lumOff val="25000"/>
                          </a:schemeClr>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tc>
                  <a:txBody>
                    <a:bodyPr/>
                    <a:lstStyle/>
                    <a:p>
                      <a:pPr algn="ctr" fontAlgn="ctr"/>
                      <a:r>
                        <a:rPr lang="fr-FR" sz="1400" b="0" i="1" u="none" strike="noStrike" kern="1200" dirty="0">
                          <a:solidFill>
                            <a:schemeClr val="accent5">
                              <a:lumMod val="75000"/>
                            </a:schemeClr>
                          </a:solidFill>
                          <a:effectLst/>
                        </a:rPr>
                        <a:t>n</a:t>
                      </a:r>
                      <a:endParaRPr lang="fr-FR" sz="1400" b="0" i="1" u="none" strike="noStrike" kern="1200" dirty="0">
                        <a:solidFill>
                          <a:schemeClr val="accent5">
                            <a:lumMod val="75000"/>
                          </a:schemeClr>
                        </a:solidFill>
                        <a:effectLst/>
                        <a:latin typeface="+mn-lt"/>
                        <a:ea typeface="+mn-ea"/>
                        <a:cs typeface="+mn-cs"/>
                      </a:endParaRPr>
                    </a:p>
                  </a:txBody>
                  <a:tcPr marL="13864" marR="13864" marT="13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B"/>
                    </a:solidFill>
                  </a:tcPr>
                </a:tc>
                <a:extLst>
                  <a:ext uri="{0D108BD9-81ED-4DB2-BD59-A6C34878D82A}">
                    <a16:rowId xmlns:a16="http://schemas.microsoft.com/office/drawing/2014/main" val="677978759"/>
                  </a:ext>
                </a:extLst>
              </a:tr>
              <a:tr h="586955">
                <a:tc>
                  <a:txBody>
                    <a:bodyPr/>
                    <a:lstStyle/>
                    <a:p>
                      <a:pPr algn="ctr" fontAlgn="ctr"/>
                      <a:r>
                        <a:rPr lang="fr-FR" sz="1600" b="1" u="none" strike="noStrike" dirty="0">
                          <a:solidFill>
                            <a:schemeClr val="accent5">
                              <a:lumMod val="75000"/>
                            </a:schemeClr>
                          </a:solidFill>
                          <a:effectLst/>
                        </a:rPr>
                        <a:t>En 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dirty="0">
                          <a:solidFill>
                            <a:schemeClr val="tx1">
                              <a:lumMod val="75000"/>
                              <a:lumOff val="25000"/>
                            </a:schemeClr>
                          </a:solidFill>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u="sng" dirty="0">
                          <a:solidFill>
                            <a:schemeClr val="tx1">
                              <a:lumMod val="75000"/>
                              <a:lumOff val="25000"/>
                            </a:schemeClr>
                          </a:solidFill>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dirty="0">
                          <a:solidFill>
                            <a:schemeClr val="tx1">
                              <a:lumMod val="75000"/>
                              <a:lumOff val="25000"/>
                            </a:schemeClr>
                          </a:solidFill>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600" b="1" dirty="0">
                          <a:solidFill>
                            <a:schemeClr val="tx1">
                              <a:lumMod val="75000"/>
                              <a:lumOff val="25000"/>
                            </a:schemeClr>
                          </a:solidFill>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fr-FR" sz="1400" i="1" u="none" strike="noStrike" kern="1200" dirty="0">
                          <a:solidFill>
                            <a:schemeClr val="accent4"/>
                          </a:solidFill>
                          <a:effectLst/>
                          <a:latin typeface="+mn-lt"/>
                          <a:ea typeface="+mn-ea"/>
                          <a:cs typeface="+mn-cs"/>
                        </a:rPr>
                        <a:t>1 213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57065049"/>
                  </a:ext>
                </a:extLst>
              </a:tr>
              <a:tr h="432000">
                <a:tc>
                  <a:txBody>
                    <a:bodyPr/>
                    <a:lstStyle/>
                    <a:p>
                      <a:pPr algn="ctr" fontAlgn="ctr"/>
                      <a:r>
                        <a:rPr lang="fr-FR" sz="1200" b="1" i="1" u="none" strike="noStrike" dirty="0">
                          <a:solidFill>
                            <a:schemeClr val="accent5">
                              <a:lumMod val="75000"/>
                            </a:schemeClr>
                          </a:solidFill>
                          <a:effectLst/>
                        </a:rPr>
                        <a:t>En 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1" u="none" strike="noStrike" kern="1200" dirty="0">
                          <a:solidFill>
                            <a:schemeClr val="accent5">
                              <a:lumMod val="75000"/>
                            </a:schemeClr>
                          </a:solidFill>
                          <a:effectLst/>
                          <a:latin typeface="+mn-lt"/>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algn="ctr" defTabSz="457200" rtl="0" eaLnBrk="1" fontAlgn="b" latinLnBrk="0" hangingPunct="1"/>
                      <a:r>
                        <a:rPr lang="fr-FR" sz="1400" i="1" u="none" strike="noStrike" kern="1200" dirty="0">
                          <a:solidFill>
                            <a:schemeClr val="accent4"/>
                          </a:solidFill>
                          <a:effectLst/>
                          <a:latin typeface="+mn-lt"/>
                          <a:ea typeface="+mn-ea"/>
                          <a:cs typeface="+mn-cs"/>
                        </a:rPr>
                        <a:t>1 000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09325603"/>
                  </a:ext>
                </a:extLst>
              </a:tr>
            </a:tbl>
          </a:graphicData>
        </a:graphic>
      </p:graphicFrame>
      <p:sp>
        <p:nvSpPr>
          <p:cNvPr id="5" name="Espace réservé du numéro de diapositive 4">
            <a:extLst>
              <a:ext uri="{FF2B5EF4-FFF2-40B4-BE49-F238E27FC236}">
                <a16:creationId xmlns:a16="http://schemas.microsoft.com/office/drawing/2014/main" id="{DBF5F060-1F8D-4346-A7E7-C06B36DF0F17}"/>
              </a:ext>
            </a:extLst>
          </p:cNvPr>
          <p:cNvSpPr>
            <a:spLocks noGrp="1"/>
          </p:cNvSpPr>
          <p:nvPr>
            <p:ph type="sldNum" sz="quarter" idx="12"/>
          </p:nvPr>
        </p:nvSpPr>
        <p:spPr/>
        <p:txBody>
          <a:bodyPr/>
          <a:lstStyle/>
          <a:p>
            <a:fld id="{F428713F-B67B-40CC-85DD-1D86B6204E19}" type="slidenum">
              <a:rPr lang="fr-FR" smtClean="0"/>
              <a:pPr/>
              <a:t>8</a:t>
            </a:fld>
            <a:endParaRPr lang="fr-FR" dirty="0"/>
          </a:p>
        </p:txBody>
      </p:sp>
      <p:sp>
        <p:nvSpPr>
          <p:cNvPr id="6" name="Flèche : bas 5">
            <a:extLst>
              <a:ext uri="{FF2B5EF4-FFF2-40B4-BE49-F238E27FC236}">
                <a16:creationId xmlns:a16="http://schemas.microsoft.com/office/drawing/2014/main" id="{FF73C358-09C5-FC08-AF54-6CA7EA0B09E7}"/>
              </a:ext>
            </a:extLst>
          </p:cNvPr>
          <p:cNvSpPr/>
          <p:nvPr/>
        </p:nvSpPr>
        <p:spPr>
          <a:xfrm rot="16200000">
            <a:off x="877652" y="-549710"/>
            <a:ext cx="740298" cy="217820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Scénario 1</a:t>
            </a:r>
          </a:p>
          <a:p>
            <a:pPr algn="ctr"/>
            <a:r>
              <a:rPr lang="fr-FR" sz="1400" b="1" dirty="0">
                <a:solidFill>
                  <a:schemeClr val="bg1"/>
                </a:solidFill>
              </a:rPr>
              <a:t>Contrôle périodique</a:t>
            </a:r>
          </a:p>
        </p:txBody>
      </p:sp>
      <p:sp>
        <p:nvSpPr>
          <p:cNvPr id="7" name="Rectangle 6">
            <a:extLst>
              <a:ext uri="{FF2B5EF4-FFF2-40B4-BE49-F238E27FC236}">
                <a16:creationId xmlns:a16="http://schemas.microsoft.com/office/drawing/2014/main" id="{7A116843-9C13-D37E-9CB9-560BAEB94B52}"/>
              </a:ext>
            </a:extLst>
          </p:cNvPr>
          <p:cNvSpPr/>
          <p:nvPr/>
        </p:nvSpPr>
        <p:spPr>
          <a:xfrm>
            <a:off x="9502459" y="5741582"/>
            <a:ext cx="1485719" cy="430887"/>
          </a:xfrm>
          <a:prstGeom prst="rect">
            <a:avLst/>
          </a:prstGeom>
          <a:solidFill>
            <a:schemeClr val="accent6">
              <a:lumMod val="20000"/>
              <a:lumOff val="80000"/>
            </a:schemeClr>
          </a:solidFill>
        </p:spPr>
        <p:txBody>
          <a:bodyPr wrap="square">
            <a:spAutoFit/>
          </a:bodyPr>
          <a:lstStyle/>
          <a:p>
            <a:pPr algn="ctr"/>
            <a:r>
              <a:rPr lang="fr-FR" sz="1050" dirty="0">
                <a:solidFill>
                  <a:schemeClr val="tx1">
                    <a:lumMod val="65000"/>
                    <a:lumOff val="35000"/>
                  </a:schemeClr>
                </a:solidFill>
              </a:rPr>
              <a:t>Pour plus de détails voir Annexe 1</a:t>
            </a:r>
          </a:p>
        </p:txBody>
      </p:sp>
    </p:spTree>
    <p:extLst>
      <p:ext uri="{BB962C8B-B14F-4D97-AF65-F5344CB8AC3E}">
        <p14:creationId xmlns:p14="http://schemas.microsoft.com/office/powerpoint/2010/main" val="132173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D5FD6-416A-4DC0-AE93-5501B9304895}"/>
              </a:ext>
            </a:extLst>
          </p:cNvPr>
          <p:cNvSpPr>
            <a:spLocks noGrp="1"/>
          </p:cNvSpPr>
          <p:nvPr>
            <p:ph type="title"/>
          </p:nvPr>
        </p:nvSpPr>
        <p:spPr>
          <a:xfrm>
            <a:off x="2393794" y="291726"/>
            <a:ext cx="9326415" cy="565595"/>
          </a:xfrm>
          <a:noFill/>
        </p:spPr>
        <p:txBody>
          <a:bodyPr>
            <a:noAutofit/>
          </a:bodyPr>
          <a:lstStyle/>
          <a:p>
            <a:r>
              <a:rPr lang="fr-FR" sz="2400" dirty="0"/>
              <a:t>Comparaison avec les autres études en France métropolitaine*</a:t>
            </a:r>
          </a:p>
        </p:txBody>
      </p:sp>
      <p:graphicFrame>
        <p:nvGraphicFramePr>
          <p:cNvPr id="4" name="Tableau 3">
            <a:extLst>
              <a:ext uri="{FF2B5EF4-FFF2-40B4-BE49-F238E27FC236}">
                <a16:creationId xmlns:a16="http://schemas.microsoft.com/office/drawing/2014/main" id="{F963EBB9-0D67-424D-B851-BBA5858111F9}"/>
              </a:ext>
            </a:extLst>
          </p:cNvPr>
          <p:cNvGraphicFramePr>
            <a:graphicFrameLocks noGrp="1"/>
          </p:cNvGraphicFramePr>
          <p:nvPr>
            <p:extLst>
              <p:ext uri="{D42A27DB-BD31-4B8C-83A1-F6EECF244321}">
                <p14:modId xmlns:p14="http://schemas.microsoft.com/office/powerpoint/2010/main" val="1463675103"/>
              </p:ext>
            </p:extLst>
          </p:nvPr>
        </p:nvGraphicFramePr>
        <p:xfrm>
          <a:off x="556406" y="1115653"/>
          <a:ext cx="11004221" cy="4154681"/>
        </p:xfrm>
        <a:graphic>
          <a:graphicData uri="http://schemas.openxmlformats.org/drawingml/2006/table">
            <a:tbl>
              <a:tblPr firstRow="1" bandRow="1">
                <a:tableStyleId>{5FD0F851-EC5A-4D38-B0AD-8093EC10F338}</a:tableStyleId>
              </a:tblPr>
              <a:tblGrid>
                <a:gridCol w="1413920">
                  <a:extLst>
                    <a:ext uri="{9D8B030D-6E8A-4147-A177-3AD203B41FA5}">
                      <a16:colId xmlns:a16="http://schemas.microsoft.com/office/drawing/2014/main" val="20000"/>
                    </a:ext>
                  </a:extLst>
                </a:gridCol>
                <a:gridCol w="872993">
                  <a:extLst>
                    <a:ext uri="{9D8B030D-6E8A-4147-A177-3AD203B41FA5}">
                      <a16:colId xmlns:a16="http://schemas.microsoft.com/office/drawing/2014/main" val="20001"/>
                    </a:ext>
                  </a:extLst>
                </a:gridCol>
                <a:gridCol w="698394">
                  <a:extLst>
                    <a:ext uri="{9D8B030D-6E8A-4147-A177-3AD203B41FA5}">
                      <a16:colId xmlns:a16="http://schemas.microsoft.com/office/drawing/2014/main" val="20004"/>
                    </a:ext>
                  </a:extLst>
                </a:gridCol>
                <a:gridCol w="698394">
                  <a:extLst>
                    <a:ext uri="{9D8B030D-6E8A-4147-A177-3AD203B41FA5}">
                      <a16:colId xmlns:a16="http://schemas.microsoft.com/office/drawing/2014/main" val="20005"/>
                    </a:ext>
                  </a:extLst>
                </a:gridCol>
                <a:gridCol w="1034974">
                  <a:extLst>
                    <a:ext uri="{9D8B030D-6E8A-4147-A177-3AD203B41FA5}">
                      <a16:colId xmlns:a16="http://schemas.microsoft.com/office/drawing/2014/main" val="20006"/>
                    </a:ext>
                  </a:extLst>
                </a:gridCol>
                <a:gridCol w="785694">
                  <a:extLst>
                    <a:ext uri="{9D8B030D-6E8A-4147-A177-3AD203B41FA5}">
                      <a16:colId xmlns:a16="http://schemas.microsoft.com/office/drawing/2014/main" val="4240563906"/>
                    </a:ext>
                  </a:extLst>
                </a:gridCol>
                <a:gridCol w="916642">
                  <a:extLst>
                    <a:ext uri="{9D8B030D-6E8A-4147-A177-3AD203B41FA5}">
                      <a16:colId xmlns:a16="http://schemas.microsoft.com/office/drawing/2014/main" val="3110023160"/>
                    </a:ext>
                  </a:extLst>
                </a:gridCol>
                <a:gridCol w="916642">
                  <a:extLst>
                    <a:ext uri="{9D8B030D-6E8A-4147-A177-3AD203B41FA5}">
                      <a16:colId xmlns:a16="http://schemas.microsoft.com/office/drawing/2014/main" val="1259092427"/>
                    </a:ext>
                  </a:extLst>
                </a:gridCol>
                <a:gridCol w="916642">
                  <a:extLst>
                    <a:ext uri="{9D8B030D-6E8A-4147-A177-3AD203B41FA5}">
                      <a16:colId xmlns:a16="http://schemas.microsoft.com/office/drawing/2014/main" val="414700247"/>
                    </a:ext>
                  </a:extLst>
                </a:gridCol>
                <a:gridCol w="916642">
                  <a:extLst>
                    <a:ext uri="{9D8B030D-6E8A-4147-A177-3AD203B41FA5}">
                      <a16:colId xmlns:a16="http://schemas.microsoft.com/office/drawing/2014/main" val="4239659805"/>
                    </a:ext>
                  </a:extLst>
                </a:gridCol>
                <a:gridCol w="916642">
                  <a:extLst>
                    <a:ext uri="{9D8B030D-6E8A-4147-A177-3AD203B41FA5}">
                      <a16:colId xmlns:a16="http://schemas.microsoft.com/office/drawing/2014/main" val="2964735922"/>
                    </a:ext>
                  </a:extLst>
                </a:gridCol>
                <a:gridCol w="916642">
                  <a:extLst>
                    <a:ext uri="{9D8B030D-6E8A-4147-A177-3AD203B41FA5}">
                      <a16:colId xmlns:a16="http://schemas.microsoft.com/office/drawing/2014/main" val="1523971570"/>
                    </a:ext>
                  </a:extLst>
                </a:gridCol>
              </a:tblGrid>
              <a:tr h="900000">
                <a:tc>
                  <a:txBody>
                    <a:bodyPr/>
                    <a:lstStyle/>
                    <a:p>
                      <a:pPr algn="ctr" fontAlgn="ctr"/>
                      <a:r>
                        <a:rPr lang="fr-FR" sz="1200" b="1" u="none" strike="noStrike" dirty="0">
                          <a:solidFill>
                            <a:schemeClr val="tx1">
                              <a:lumMod val="75000"/>
                              <a:lumOff val="25000"/>
                            </a:schemeClr>
                          </a:solidFill>
                          <a:effectLst/>
                        </a:rPr>
                        <a:t>Délais de RDV nouveau patient </a:t>
                      </a:r>
                    </a:p>
                    <a:p>
                      <a:pPr algn="ctr" fontAlgn="ctr"/>
                      <a:r>
                        <a:rPr lang="fr-FR" sz="1200" b="1" u="none" strike="noStrike" dirty="0">
                          <a:solidFill>
                            <a:schemeClr val="tx1">
                              <a:lumMod val="75000"/>
                              <a:lumOff val="25000"/>
                            </a:schemeClr>
                          </a:solidFill>
                          <a:effectLst/>
                        </a:rPr>
                        <a:t>(hors urgence)</a:t>
                      </a:r>
                      <a:endParaRPr lang="fr-FR" sz="1200" b="1" i="0" u="none" strike="noStrike" dirty="0">
                        <a:solidFill>
                          <a:schemeClr val="tx1">
                            <a:lumMod val="75000"/>
                            <a:lumOff val="25000"/>
                          </a:schemeClr>
                        </a:solidFill>
                        <a:effectLst/>
                        <a:latin typeface="+mj-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200" b="1" u="none" strike="noStrike" dirty="0" err="1">
                          <a:solidFill>
                            <a:schemeClr val="tx1">
                              <a:lumMod val="75000"/>
                              <a:lumOff val="25000"/>
                            </a:schemeClr>
                          </a:solidFill>
                          <a:effectLst/>
                          <a:latin typeface="+mn-lt"/>
                        </a:rPr>
                        <a:t>SantéClair</a:t>
                      </a:r>
                      <a:r>
                        <a:rPr lang="fr-FR" sz="1200" b="1" u="none" strike="noStrike" dirty="0">
                          <a:solidFill>
                            <a:schemeClr val="tx1">
                              <a:lumMod val="75000"/>
                              <a:lumOff val="25000"/>
                            </a:schemeClr>
                          </a:solidFill>
                          <a:effectLst/>
                          <a:latin typeface="+mn-lt"/>
                        </a:rPr>
                        <a:t> - Capital</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200" b="1" u="none" strike="noStrike" dirty="0">
                          <a:solidFill>
                            <a:schemeClr val="tx1">
                              <a:lumMod val="75000"/>
                              <a:lumOff val="25000"/>
                            </a:schemeClr>
                          </a:solidFill>
                          <a:effectLst/>
                          <a:latin typeface="+mn-lt"/>
                        </a:rPr>
                        <a:t>IFOP – GPV</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200" b="1" u="none" strike="noStrike" dirty="0">
                          <a:solidFill>
                            <a:schemeClr val="tx1">
                              <a:lumMod val="75000"/>
                              <a:lumOff val="25000"/>
                            </a:schemeClr>
                          </a:solidFill>
                          <a:effectLst/>
                          <a:latin typeface="+mn-lt"/>
                        </a:rPr>
                        <a:t>DREES** </a:t>
                      </a:r>
                    </a:p>
                    <a:p>
                      <a:pPr algn="ctr" fontAlgn="ctr"/>
                      <a:r>
                        <a:rPr lang="is-IS" sz="1100" b="0" u="none" strike="noStrike" dirty="0">
                          <a:solidFill>
                            <a:schemeClr val="tx1">
                              <a:lumMod val="75000"/>
                              <a:lumOff val="25000"/>
                            </a:schemeClr>
                          </a:solidFill>
                          <a:effectLst/>
                          <a:latin typeface="+mn-lt"/>
                        </a:rPr>
                        <a:t>Tous motifs</a:t>
                      </a:r>
                      <a:endParaRPr lang="is-IS"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200" b="1" u="none" strike="noStrike" dirty="0">
                          <a:solidFill>
                            <a:schemeClr val="tx1">
                              <a:lumMod val="75000"/>
                              <a:lumOff val="25000"/>
                            </a:schemeClr>
                          </a:solidFill>
                          <a:effectLst/>
                          <a:latin typeface="+mn-lt"/>
                        </a:rPr>
                        <a:t>CSA - SNOF</a:t>
                      </a:r>
                      <a:endParaRPr lang="is-IS" sz="1200" b="1" u="none" strike="noStrike" dirty="0">
                        <a:solidFill>
                          <a:schemeClr val="accent5"/>
                        </a:solidFill>
                        <a:effectLst/>
                        <a:latin typeface="+mn-lt"/>
                      </a:endParaRPr>
                    </a:p>
                    <a:p>
                      <a:pPr marL="0" algn="ctr" defTabSz="457200" rtl="0" eaLnBrk="1" fontAlgn="ctr" latinLnBrk="0" hangingPunct="1"/>
                      <a:r>
                        <a:rPr lang="is-IS" sz="1200" b="1" u="none" strike="noStrike" dirty="0">
                          <a:solidFill>
                            <a:schemeClr val="tx1">
                              <a:lumMod val="65000"/>
                              <a:lumOff val="35000"/>
                            </a:schemeClr>
                          </a:solidFill>
                          <a:effectLst/>
                          <a:latin typeface="+mn-lt"/>
                        </a:rPr>
                        <a:t>T</a:t>
                      </a:r>
                      <a:r>
                        <a:rPr lang="is-IS" sz="1050" b="1" i="0" u="none" strike="noStrike" kern="1200" dirty="0">
                          <a:solidFill>
                            <a:schemeClr val="tx1">
                              <a:lumMod val="65000"/>
                              <a:lumOff val="35000"/>
                            </a:schemeClr>
                          </a:solidFill>
                          <a:effectLst/>
                          <a:latin typeface="+mn-lt"/>
                          <a:ea typeface="+mn-ea"/>
                          <a:cs typeface="+mn-cs"/>
                        </a:rPr>
                        <a:t>él scén. 1 </a:t>
                      </a:r>
                    </a:p>
                    <a:p>
                      <a:pPr marL="0" algn="ctr" defTabSz="457200" rtl="0" eaLnBrk="1" fontAlgn="ctr" latinLnBrk="0" hangingPunct="1"/>
                      <a:r>
                        <a:rPr lang="is-IS" sz="1050" b="1" i="0" u="none" strike="noStrike" kern="1200" dirty="0">
                          <a:solidFill>
                            <a:schemeClr val="accent5"/>
                          </a:solidFill>
                          <a:effectLst/>
                          <a:latin typeface="+mn-lt"/>
                          <a:ea typeface="+mn-ea"/>
                          <a:cs typeface="+mn-cs"/>
                        </a:rPr>
                        <a:t>(Internet)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200" b="1" u="none" strike="noStrike" kern="1200" dirty="0">
                          <a:solidFill>
                            <a:schemeClr val="tx1">
                              <a:lumMod val="75000"/>
                              <a:lumOff val="25000"/>
                            </a:schemeClr>
                          </a:solidFill>
                          <a:effectLst/>
                          <a:latin typeface="+mn-lt"/>
                          <a:ea typeface="+mn-ea"/>
                          <a:cs typeface="+mn-cs"/>
                        </a:rPr>
                        <a:t>Le Guide Santé</a:t>
                      </a:r>
                    </a:p>
                    <a:p>
                      <a:pPr algn="ctr" fontAlgn="ctr"/>
                      <a:r>
                        <a:rPr lang="is-IS" sz="1050" b="1" i="0" u="none" strike="noStrike" dirty="0">
                          <a:solidFill>
                            <a:schemeClr val="tx1">
                              <a:lumMod val="65000"/>
                              <a:lumOff val="35000"/>
                            </a:schemeClr>
                          </a:solidFill>
                          <a:effectLst/>
                          <a:latin typeface="+mn-lt"/>
                        </a:rPr>
                        <a:t>(tél + Int)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is-IS" sz="1200" b="1" u="none" strike="noStrike" dirty="0">
                          <a:solidFill>
                            <a:schemeClr val="tx1">
                              <a:lumMod val="75000"/>
                              <a:lumOff val="25000"/>
                            </a:schemeClr>
                          </a:solidFill>
                          <a:effectLst/>
                          <a:latin typeface="+mn-lt"/>
                        </a:rPr>
                        <a:t>CSA - SNOF </a:t>
                      </a:r>
                      <a:r>
                        <a:rPr lang="is-IS" sz="1200" b="1" u="none" strike="noStrike" dirty="0">
                          <a:solidFill>
                            <a:schemeClr val="tx1">
                              <a:lumMod val="65000"/>
                              <a:lumOff val="35000"/>
                            </a:schemeClr>
                          </a:solidFill>
                          <a:effectLst/>
                          <a:latin typeface="+mn-lt"/>
                        </a:rPr>
                        <a:t>T</a:t>
                      </a:r>
                      <a:r>
                        <a:rPr lang="is-IS" sz="1050" b="1" i="0" u="none" strike="noStrike" kern="1200" dirty="0">
                          <a:solidFill>
                            <a:schemeClr val="tx1">
                              <a:lumMod val="65000"/>
                              <a:lumOff val="35000"/>
                            </a:schemeClr>
                          </a:solidFill>
                          <a:effectLst/>
                          <a:latin typeface="+mn-lt"/>
                          <a:ea typeface="+mn-ea"/>
                          <a:cs typeface="+mn-cs"/>
                        </a:rPr>
                        <a:t>él scén. 1 </a:t>
                      </a:r>
                    </a:p>
                    <a:p>
                      <a:pPr marL="0" algn="ctr" defTabSz="457200" rtl="0" eaLnBrk="1" fontAlgn="ctr" latinLnBrk="0" hangingPunct="1"/>
                      <a:r>
                        <a:rPr lang="is-IS" sz="1050" b="1" i="0" u="none" strike="noStrike" kern="1200" dirty="0">
                          <a:solidFill>
                            <a:schemeClr val="accent5"/>
                          </a:solidFill>
                          <a:effectLst/>
                          <a:latin typeface="+mn-lt"/>
                          <a:ea typeface="+mn-ea"/>
                          <a:cs typeface="+mn-cs"/>
                        </a:rPr>
                        <a:t>(Internet)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200" b="1" u="none" strike="noStrike" kern="1200" dirty="0">
                          <a:solidFill>
                            <a:schemeClr val="tx1">
                              <a:lumMod val="75000"/>
                              <a:lumOff val="25000"/>
                            </a:schemeClr>
                          </a:solidFill>
                          <a:effectLst/>
                          <a:latin typeface="+mn-lt"/>
                          <a:ea typeface="+mn-ea"/>
                          <a:cs typeface="+mn-cs"/>
                        </a:rPr>
                        <a:t>Le Guide Santé</a:t>
                      </a:r>
                    </a:p>
                    <a:p>
                      <a:pPr marL="0" algn="ctr" defTabSz="457200" rtl="0" eaLnBrk="1" fontAlgn="ctr" latinLnBrk="0" hangingPunct="1"/>
                      <a:r>
                        <a:rPr lang="is-IS" sz="1050" b="1" i="0" u="none" strike="noStrike" kern="1200" dirty="0">
                          <a:solidFill>
                            <a:schemeClr val="tx1">
                              <a:lumMod val="65000"/>
                              <a:lumOff val="35000"/>
                            </a:schemeClr>
                          </a:solidFill>
                          <a:effectLst/>
                          <a:latin typeface="+mn-lt"/>
                          <a:ea typeface="+mn-ea"/>
                          <a:cs typeface="+mn-cs"/>
                        </a:rPr>
                        <a:t>(téléphone)</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is-IS" sz="1200" b="1" u="none" strike="noStrike" dirty="0">
                          <a:solidFill>
                            <a:schemeClr val="tx1">
                              <a:lumMod val="75000"/>
                              <a:lumOff val="25000"/>
                            </a:schemeClr>
                          </a:solidFill>
                          <a:effectLst/>
                          <a:latin typeface="+mn-lt"/>
                        </a:rPr>
                        <a:t>CSA - SNOF </a:t>
                      </a:r>
                      <a:r>
                        <a:rPr lang="is-IS" sz="1200" b="1" u="none" strike="noStrike" dirty="0">
                          <a:solidFill>
                            <a:schemeClr val="tx1">
                              <a:lumMod val="65000"/>
                              <a:lumOff val="35000"/>
                            </a:schemeClr>
                          </a:solidFill>
                          <a:effectLst/>
                          <a:latin typeface="+mn-lt"/>
                        </a:rPr>
                        <a:t>T</a:t>
                      </a:r>
                      <a:r>
                        <a:rPr lang="is-IS" sz="1050" b="1" i="0" u="none" strike="noStrike" kern="1200" dirty="0">
                          <a:solidFill>
                            <a:schemeClr val="tx1">
                              <a:lumMod val="65000"/>
                              <a:lumOff val="35000"/>
                            </a:schemeClr>
                          </a:solidFill>
                          <a:effectLst/>
                          <a:latin typeface="+mn-lt"/>
                          <a:ea typeface="+mn-ea"/>
                          <a:cs typeface="+mn-cs"/>
                        </a:rPr>
                        <a:t>él scén. 1 </a:t>
                      </a:r>
                    </a:p>
                    <a:p>
                      <a:pPr marL="0" algn="ctr" defTabSz="457200" rtl="0" eaLnBrk="1" fontAlgn="ctr" latinLnBrk="0" hangingPunct="1"/>
                      <a:r>
                        <a:rPr lang="is-IS" sz="1050" b="1" i="0" u="none" strike="noStrike" kern="1200" dirty="0">
                          <a:solidFill>
                            <a:schemeClr val="accent5"/>
                          </a:solidFill>
                          <a:effectLst/>
                          <a:latin typeface="+mn-lt"/>
                          <a:ea typeface="+mn-ea"/>
                          <a:cs typeface="+mn-cs"/>
                        </a:rPr>
                        <a:t>(Internet)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is-IS" sz="1200" b="1" u="none" strike="noStrike" dirty="0">
                          <a:solidFill>
                            <a:schemeClr val="tx1">
                              <a:lumMod val="75000"/>
                              <a:lumOff val="25000"/>
                            </a:schemeClr>
                          </a:solidFill>
                          <a:effectLst/>
                          <a:latin typeface="+mn-lt"/>
                        </a:rPr>
                        <a:t>CSA - SNOF </a:t>
                      </a:r>
                      <a:r>
                        <a:rPr lang="is-IS" sz="1200" b="1" u="none" strike="noStrike" dirty="0">
                          <a:solidFill>
                            <a:schemeClr val="tx1">
                              <a:lumMod val="65000"/>
                              <a:lumOff val="35000"/>
                            </a:schemeClr>
                          </a:solidFill>
                          <a:effectLst/>
                          <a:latin typeface="+mn-lt"/>
                        </a:rPr>
                        <a:t>T</a:t>
                      </a:r>
                      <a:r>
                        <a:rPr lang="is-IS" sz="1050" b="1" i="0" u="none" strike="noStrike" kern="1200" dirty="0">
                          <a:solidFill>
                            <a:schemeClr val="tx1">
                              <a:lumMod val="65000"/>
                              <a:lumOff val="35000"/>
                            </a:schemeClr>
                          </a:solidFill>
                          <a:effectLst/>
                          <a:latin typeface="+mn-lt"/>
                          <a:ea typeface="+mn-ea"/>
                          <a:cs typeface="+mn-cs"/>
                        </a:rPr>
                        <a:t>él scén. 1 </a:t>
                      </a:r>
                    </a:p>
                    <a:p>
                      <a:pPr marL="0" algn="ctr" defTabSz="457200" rtl="0" eaLnBrk="1" fontAlgn="ctr" latinLnBrk="0" hangingPunct="1"/>
                      <a:r>
                        <a:rPr lang="is-IS" sz="1050" b="1" i="0" u="none" strike="noStrike" kern="1200" dirty="0">
                          <a:solidFill>
                            <a:schemeClr val="accent5"/>
                          </a:solidFill>
                          <a:effectLst/>
                          <a:latin typeface="+mn-lt"/>
                          <a:ea typeface="+mn-ea"/>
                          <a:cs typeface="+mn-cs"/>
                        </a:rPr>
                        <a:t>(Internet)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is-IS" sz="1200" b="1" u="none" strike="noStrike" dirty="0">
                          <a:solidFill>
                            <a:schemeClr val="tx1">
                              <a:lumMod val="75000"/>
                              <a:lumOff val="25000"/>
                            </a:schemeClr>
                          </a:solidFill>
                          <a:effectLst/>
                          <a:latin typeface="+mn-lt"/>
                        </a:rPr>
                        <a:t>CSA - SNOF </a:t>
                      </a:r>
                      <a:r>
                        <a:rPr lang="is-IS" sz="1200" b="1" u="none" strike="noStrike" dirty="0">
                          <a:solidFill>
                            <a:schemeClr val="tx1">
                              <a:lumMod val="65000"/>
                              <a:lumOff val="35000"/>
                            </a:schemeClr>
                          </a:solidFill>
                          <a:effectLst/>
                          <a:latin typeface="+mn-lt"/>
                        </a:rPr>
                        <a:t>T</a:t>
                      </a:r>
                      <a:r>
                        <a:rPr lang="is-IS" sz="1050" b="1" i="0" u="none" strike="noStrike" kern="1200" dirty="0">
                          <a:solidFill>
                            <a:schemeClr val="tx1">
                              <a:lumMod val="65000"/>
                              <a:lumOff val="35000"/>
                            </a:schemeClr>
                          </a:solidFill>
                          <a:effectLst/>
                          <a:latin typeface="+mn-lt"/>
                          <a:ea typeface="+mn-ea"/>
                          <a:cs typeface="+mn-cs"/>
                        </a:rPr>
                        <a:t>él scén. 1 </a:t>
                      </a:r>
                    </a:p>
                    <a:p>
                      <a:pPr marL="0" algn="ctr" defTabSz="457200" rtl="0" eaLnBrk="1" fontAlgn="ctr" latinLnBrk="0" hangingPunct="1"/>
                      <a:r>
                        <a:rPr lang="is-IS" sz="1050" b="1" i="0" u="none" strike="noStrike" kern="1200" dirty="0">
                          <a:solidFill>
                            <a:schemeClr val="accent5"/>
                          </a:solidFill>
                          <a:effectLst/>
                          <a:latin typeface="+mn-lt"/>
                          <a:ea typeface="+mn-ea"/>
                          <a:cs typeface="+mn-cs"/>
                        </a:rPr>
                        <a:t>(Internet)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is-IS" sz="1200" b="1" u="none" strike="noStrike" dirty="0">
                          <a:solidFill>
                            <a:schemeClr val="tx1">
                              <a:lumMod val="75000"/>
                              <a:lumOff val="25000"/>
                            </a:schemeClr>
                          </a:solidFill>
                          <a:effectLst/>
                          <a:latin typeface="+mn-lt"/>
                        </a:rPr>
                        <a:t>CSA - SNOF </a:t>
                      </a:r>
                      <a:r>
                        <a:rPr lang="is-IS" sz="1200" b="1" u="none" strike="noStrike" dirty="0">
                          <a:solidFill>
                            <a:schemeClr val="tx1">
                              <a:lumMod val="65000"/>
                              <a:lumOff val="35000"/>
                            </a:schemeClr>
                          </a:solidFill>
                          <a:effectLst/>
                          <a:latin typeface="+mn-lt"/>
                        </a:rPr>
                        <a:t>T</a:t>
                      </a:r>
                      <a:r>
                        <a:rPr lang="is-IS" sz="1050" b="1" i="0" u="none" strike="noStrike" kern="1200" dirty="0">
                          <a:solidFill>
                            <a:schemeClr val="tx1">
                              <a:lumMod val="65000"/>
                              <a:lumOff val="35000"/>
                            </a:schemeClr>
                          </a:solidFill>
                          <a:effectLst/>
                          <a:latin typeface="+mn-lt"/>
                          <a:ea typeface="+mn-ea"/>
                          <a:cs typeface="+mn-cs"/>
                        </a:rPr>
                        <a:t>él scén. 1 </a:t>
                      </a:r>
                    </a:p>
                    <a:p>
                      <a:pPr marL="0" algn="ctr" defTabSz="457200" rtl="0" eaLnBrk="1" fontAlgn="ctr" latinLnBrk="0" hangingPunct="1"/>
                      <a:r>
                        <a:rPr lang="is-IS" sz="1050" b="1" i="0" u="none" strike="noStrike" kern="1200" dirty="0">
                          <a:solidFill>
                            <a:schemeClr val="accent5"/>
                          </a:solidFill>
                          <a:effectLst/>
                          <a:latin typeface="+mn-lt"/>
                          <a:ea typeface="+mn-ea"/>
                          <a:cs typeface="+mn-cs"/>
                        </a:rPr>
                        <a:t>(Internet)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6178">
                <a:tc>
                  <a:txBody>
                    <a:bodyPr/>
                    <a:lstStyle/>
                    <a:p>
                      <a:pPr algn="ctr" fontAlgn="ctr"/>
                      <a:endParaRPr lang="fr-FR" sz="1200" b="1" i="0" u="none" strike="noStrike" dirty="0">
                        <a:solidFill>
                          <a:schemeClr val="tx1">
                            <a:lumMod val="75000"/>
                            <a:lumOff val="25000"/>
                          </a:schemeClr>
                        </a:solidFill>
                        <a:effectLst/>
                        <a:latin typeface="+mj-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100" b="1" u="none" strike="noStrike" dirty="0">
                          <a:solidFill>
                            <a:schemeClr val="accent5">
                              <a:lumMod val="50000"/>
                            </a:schemeClr>
                          </a:solidFill>
                          <a:effectLst/>
                          <a:latin typeface="+mn-lt"/>
                        </a:rPr>
                        <a:t>2013</a:t>
                      </a:r>
                      <a:endParaRPr lang="fr-FR" sz="1100" b="1" i="1" u="none" strike="noStrike" kern="1200" dirty="0">
                        <a:solidFill>
                          <a:schemeClr val="accent5">
                            <a:lumMod val="50000"/>
                          </a:schemeClr>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is-IS" sz="1100" b="1" i="0" u="none" strike="noStrike" dirty="0">
                          <a:solidFill>
                            <a:schemeClr val="accent5">
                              <a:lumMod val="50000"/>
                            </a:schemeClr>
                          </a:solidFill>
                          <a:effectLst/>
                          <a:latin typeface="+mn-lt"/>
                        </a:rPr>
                        <a:t>2017</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dirty="0">
                          <a:solidFill>
                            <a:schemeClr val="accent5">
                              <a:lumMod val="50000"/>
                            </a:schemeClr>
                          </a:solidFill>
                          <a:effectLst/>
                          <a:latin typeface="+mn-lt"/>
                        </a:rPr>
                        <a:t>2018</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is-IS" sz="1100" b="1" u="none" strike="noStrike" dirty="0">
                          <a:solidFill>
                            <a:schemeClr val="accent5">
                              <a:lumMod val="50000"/>
                            </a:schemeClr>
                          </a:solidFill>
                          <a:effectLst/>
                          <a:latin typeface="+mn-lt"/>
                        </a:rPr>
                        <a:t>2019</a:t>
                      </a:r>
                      <a:endParaRPr lang="is-IS" sz="1100" b="1" i="0" u="none" strike="noStrike" kern="1200" dirty="0">
                        <a:solidFill>
                          <a:schemeClr val="accent5">
                            <a:lumMod val="50000"/>
                          </a:schemeClr>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dirty="0">
                          <a:solidFill>
                            <a:schemeClr val="accent5">
                              <a:lumMod val="50000"/>
                            </a:schemeClr>
                          </a:solidFill>
                          <a:effectLst/>
                          <a:latin typeface="+mn-lt"/>
                        </a:rPr>
                        <a:t>2020</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kern="1200" dirty="0">
                          <a:solidFill>
                            <a:schemeClr val="accent5">
                              <a:lumMod val="50000"/>
                            </a:schemeClr>
                          </a:solidFill>
                          <a:effectLst/>
                          <a:latin typeface="+mn-lt"/>
                          <a:ea typeface="+mn-ea"/>
                          <a:cs typeface="+mn-cs"/>
                        </a:rPr>
                        <a:t>Sept. 2020</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kern="1200" dirty="0">
                          <a:solidFill>
                            <a:schemeClr val="accent5">
                              <a:lumMod val="50000"/>
                            </a:schemeClr>
                          </a:solidFill>
                          <a:effectLst/>
                          <a:latin typeface="+mn-lt"/>
                          <a:ea typeface="+mn-ea"/>
                          <a:cs typeface="+mn-cs"/>
                        </a:rPr>
                        <a:t>Juin 2021</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kern="1200" dirty="0">
                          <a:solidFill>
                            <a:schemeClr val="accent5">
                              <a:lumMod val="50000"/>
                            </a:schemeClr>
                          </a:solidFill>
                          <a:effectLst/>
                          <a:latin typeface="+mn-lt"/>
                          <a:ea typeface="+mn-ea"/>
                          <a:cs typeface="+mn-cs"/>
                        </a:rPr>
                        <a:t>Sept. 2021</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kern="1200" dirty="0">
                          <a:solidFill>
                            <a:schemeClr val="accent5">
                              <a:lumMod val="50000"/>
                            </a:schemeClr>
                          </a:solidFill>
                          <a:effectLst/>
                          <a:latin typeface="+mn-lt"/>
                          <a:ea typeface="+mn-ea"/>
                          <a:cs typeface="+mn-cs"/>
                        </a:rPr>
                        <a:t>Sept. 2022</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kern="1200" dirty="0">
                          <a:solidFill>
                            <a:schemeClr val="accent5">
                              <a:lumMod val="50000"/>
                            </a:schemeClr>
                          </a:solidFill>
                          <a:effectLst/>
                          <a:latin typeface="+mn-lt"/>
                          <a:ea typeface="+mn-ea"/>
                          <a:cs typeface="+mn-cs"/>
                        </a:rPr>
                        <a:t>Sept. 2023</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s-IS" sz="1100" b="1" u="none" strike="noStrike" kern="1200" dirty="0">
                          <a:solidFill>
                            <a:schemeClr val="accent5">
                              <a:lumMod val="50000"/>
                            </a:schemeClr>
                          </a:solidFill>
                          <a:effectLst/>
                          <a:latin typeface="+mn-lt"/>
                          <a:ea typeface="+mn-ea"/>
                          <a:cs typeface="+mn-cs"/>
                        </a:rPr>
                        <a:t>Juin 2024</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65254228"/>
                  </a:ext>
                </a:extLst>
              </a:tr>
              <a:tr h="695410">
                <a:tc>
                  <a:txBody>
                    <a:bodyPr/>
                    <a:lstStyle/>
                    <a:p>
                      <a:pPr algn="l" fontAlgn="ctr"/>
                      <a:r>
                        <a:rPr lang="fr-FR" sz="1200" b="1" u="sng" strike="noStrike" dirty="0">
                          <a:solidFill>
                            <a:schemeClr val="tx1">
                              <a:lumMod val="75000"/>
                              <a:lumOff val="25000"/>
                            </a:schemeClr>
                          </a:solidFill>
                          <a:effectLst/>
                        </a:rPr>
                        <a:t>Moyenne</a:t>
                      </a:r>
                      <a:endParaRPr lang="fr-FR" sz="1200" b="1" i="0" u="sng" strike="noStrike" dirty="0">
                        <a:solidFill>
                          <a:schemeClr val="tx1">
                            <a:lumMod val="75000"/>
                            <a:lumOff val="25000"/>
                          </a:schemeClr>
                        </a:solidFill>
                        <a:effectLst/>
                        <a:latin typeface="+mj-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1100" b="0" u="none" strike="noStrike" dirty="0">
                          <a:solidFill>
                            <a:schemeClr val="tx1">
                              <a:lumMod val="75000"/>
                              <a:lumOff val="25000"/>
                            </a:schemeClr>
                          </a:solidFill>
                          <a:effectLst/>
                          <a:latin typeface="+mn-lt"/>
                        </a:rPr>
                        <a:t>115 jours</a:t>
                      </a:r>
                      <a:endParaRPr lang="fr-FR"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1100" b="0" u="none" strike="noStrike" dirty="0">
                          <a:solidFill>
                            <a:schemeClr val="tx1">
                              <a:lumMod val="75000"/>
                              <a:lumOff val="25000"/>
                            </a:schemeClr>
                          </a:solidFill>
                          <a:effectLst/>
                          <a:latin typeface="+mn-lt"/>
                        </a:rPr>
                        <a:t>87 jours</a:t>
                      </a:r>
                      <a:endParaRPr lang="fr-FR"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1100" b="0" u="none" strike="noStrike" dirty="0">
                          <a:solidFill>
                            <a:schemeClr val="tx1">
                              <a:lumMod val="75000"/>
                              <a:lumOff val="25000"/>
                            </a:schemeClr>
                          </a:solidFill>
                          <a:effectLst/>
                          <a:latin typeface="+mn-lt"/>
                        </a:rPr>
                        <a:t>80 jours</a:t>
                      </a:r>
                      <a:endParaRPr lang="fr-FR"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fr-FR" sz="1100" b="0" u="none" strike="noStrike" dirty="0">
                        <a:solidFill>
                          <a:schemeClr val="tx1">
                            <a:lumMod val="75000"/>
                            <a:lumOff val="25000"/>
                          </a:schemeClr>
                        </a:solidFill>
                        <a:effectLst/>
                        <a:latin typeface="+mn-lt"/>
                      </a:endParaRPr>
                    </a:p>
                    <a:p>
                      <a:pPr algn="ctr" fontAlgn="t"/>
                      <a:r>
                        <a:rPr lang="fr-FR" sz="1100" b="0" u="none" strike="noStrike" dirty="0">
                          <a:solidFill>
                            <a:schemeClr val="tx1">
                              <a:lumMod val="75000"/>
                              <a:lumOff val="25000"/>
                            </a:schemeClr>
                          </a:solidFill>
                          <a:effectLst/>
                          <a:latin typeface="+mn-lt"/>
                        </a:rPr>
                        <a:t>68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(61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r-FR" sz="1100" b="0" i="0" u="none" strike="noStrike" dirty="0">
                          <a:solidFill>
                            <a:schemeClr val="tx1">
                              <a:lumMod val="75000"/>
                              <a:lumOff val="25000"/>
                            </a:schemeClr>
                          </a:solidFill>
                          <a:effectLst/>
                          <a:latin typeface="+mn-lt"/>
                        </a:rPr>
                        <a:t>63 jours</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fr-FR" sz="1100" b="0" u="none" strike="noStrike" dirty="0">
                        <a:solidFill>
                          <a:schemeClr val="tx1">
                            <a:lumMod val="75000"/>
                            <a:lumOff val="25000"/>
                          </a:schemeClr>
                        </a:solidFill>
                        <a:effectLst/>
                        <a:latin typeface="+mn-lt"/>
                      </a:endParaRPr>
                    </a:p>
                    <a:p>
                      <a:pPr algn="ctr" fontAlgn="t"/>
                      <a:r>
                        <a:rPr lang="fr-FR" sz="1100" b="0" u="none" strike="noStrike" dirty="0">
                          <a:solidFill>
                            <a:schemeClr val="tx1">
                              <a:lumMod val="75000"/>
                              <a:lumOff val="25000"/>
                            </a:schemeClr>
                          </a:solidFill>
                          <a:effectLst/>
                          <a:latin typeface="+mn-lt"/>
                        </a:rPr>
                        <a:t>61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(53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t" latinLnBrk="0" hangingPunct="1"/>
                      <a:r>
                        <a:rPr lang="fr-FR" sz="1100" b="0" u="none" strike="noStrike" kern="1200" dirty="0">
                          <a:solidFill>
                            <a:schemeClr val="tx1">
                              <a:lumMod val="75000"/>
                              <a:lumOff val="25000"/>
                            </a:schemeClr>
                          </a:solidFill>
                          <a:effectLst/>
                          <a:latin typeface="+mn-lt"/>
                          <a:ea typeface="+mn-ea"/>
                          <a:cs typeface="+mn-cs"/>
                        </a:rPr>
                        <a:t>62 jours</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fr-FR" sz="1100" b="0" u="none" strike="noStrike" dirty="0">
                        <a:solidFill>
                          <a:schemeClr val="tx1">
                            <a:lumMod val="75000"/>
                            <a:lumOff val="25000"/>
                          </a:schemeClr>
                        </a:solidFill>
                        <a:effectLst/>
                        <a:latin typeface="+mn-lt"/>
                      </a:endParaRPr>
                    </a:p>
                    <a:p>
                      <a:pPr algn="ctr" fontAlgn="t"/>
                      <a:r>
                        <a:rPr lang="fr-FR" sz="1100" b="0" u="none" strike="noStrike" dirty="0">
                          <a:solidFill>
                            <a:schemeClr val="tx1">
                              <a:lumMod val="75000"/>
                              <a:lumOff val="25000"/>
                            </a:schemeClr>
                          </a:solidFill>
                          <a:effectLst/>
                          <a:latin typeface="+mn-lt"/>
                        </a:rPr>
                        <a:t>49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(44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fr-FR" sz="1100" b="0" u="none" strike="noStrike" dirty="0">
                        <a:solidFill>
                          <a:schemeClr val="tx1">
                            <a:lumMod val="75000"/>
                            <a:lumOff val="25000"/>
                          </a:schemeClr>
                        </a:solidFill>
                        <a:effectLst/>
                        <a:latin typeface="+mn-lt"/>
                      </a:endParaRPr>
                    </a:p>
                    <a:p>
                      <a:pPr algn="ctr" fontAlgn="t"/>
                      <a:r>
                        <a:rPr lang="fr-FR" sz="1100" b="0" u="none" strike="noStrike" dirty="0">
                          <a:solidFill>
                            <a:schemeClr val="tx1">
                              <a:lumMod val="75000"/>
                              <a:lumOff val="25000"/>
                            </a:schemeClr>
                          </a:solidFill>
                          <a:effectLst/>
                          <a:latin typeface="+mn-lt"/>
                        </a:rPr>
                        <a:t>52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(45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fr-FR" sz="1100" b="0" u="none" strike="noStrike" dirty="0">
                        <a:solidFill>
                          <a:schemeClr val="tx1">
                            <a:lumMod val="75000"/>
                            <a:lumOff val="25000"/>
                          </a:schemeClr>
                        </a:solidFill>
                        <a:effectLst/>
                        <a:latin typeface="+mn-lt"/>
                      </a:endParaRPr>
                    </a:p>
                    <a:p>
                      <a:pPr algn="ctr" fontAlgn="t"/>
                      <a:r>
                        <a:rPr lang="fr-FR" sz="1100" b="0" u="none" strike="noStrike" dirty="0">
                          <a:solidFill>
                            <a:schemeClr val="tx1">
                              <a:lumMod val="75000"/>
                              <a:lumOff val="25000"/>
                            </a:schemeClr>
                          </a:solidFill>
                          <a:effectLst/>
                          <a:latin typeface="+mn-lt"/>
                        </a:rPr>
                        <a:t>48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(41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endParaRPr lang="fr-FR" sz="1100" b="0" u="none" strike="noStrike" dirty="0">
                        <a:solidFill>
                          <a:schemeClr val="tx1">
                            <a:lumMod val="75000"/>
                            <a:lumOff val="25000"/>
                          </a:schemeClr>
                        </a:solidFill>
                        <a:effectLst/>
                        <a:latin typeface="+mn-lt"/>
                      </a:endParaRPr>
                    </a:p>
                    <a:p>
                      <a:pPr algn="ctr" fontAlgn="t"/>
                      <a:r>
                        <a:rPr lang="fr-FR" sz="1100" b="0" u="none" strike="noStrike" dirty="0">
                          <a:solidFill>
                            <a:schemeClr val="tx1">
                              <a:lumMod val="75000"/>
                              <a:lumOff val="25000"/>
                            </a:schemeClr>
                          </a:solidFill>
                          <a:effectLst/>
                          <a:latin typeface="+mn-lt"/>
                        </a:rPr>
                        <a:t>46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(39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014">
                <a:tc>
                  <a:txBody>
                    <a:bodyPr/>
                    <a:lstStyle/>
                    <a:p>
                      <a:pPr algn="l" fontAlgn="ctr"/>
                      <a:r>
                        <a:rPr lang="fr-FR" sz="1200" b="1" i="0" u="sng" strike="noStrike" dirty="0">
                          <a:solidFill>
                            <a:schemeClr val="tx1">
                              <a:lumMod val="75000"/>
                              <a:lumOff val="25000"/>
                            </a:schemeClr>
                          </a:solidFill>
                          <a:effectLst/>
                          <a:latin typeface="+mj-lt"/>
                        </a:rPr>
                        <a:t>Médiane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i="0" u="none" strike="noStrike" dirty="0">
                          <a:solidFill>
                            <a:schemeClr val="tx1">
                              <a:lumMod val="75000"/>
                              <a:lumOff val="25000"/>
                            </a:schemeClr>
                          </a:solidFill>
                          <a:effectLst/>
                          <a:latin typeface="+mn-lt"/>
                        </a:rPr>
                        <a: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i="0" u="none" strike="noStrike" dirty="0">
                          <a:solidFill>
                            <a:schemeClr val="tx1">
                              <a:lumMod val="75000"/>
                              <a:lumOff val="25000"/>
                            </a:schemeClr>
                          </a:solidFill>
                          <a:effectLst/>
                          <a:latin typeface="+mn-lt"/>
                        </a:rPr>
                        <a:t>-</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i="0" u="none" strike="noStrike" dirty="0">
                          <a:solidFill>
                            <a:schemeClr val="tx1">
                              <a:lumMod val="75000"/>
                              <a:lumOff val="25000"/>
                            </a:schemeClr>
                          </a:solidFill>
                          <a:effectLst/>
                          <a:latin typeface="+mn-lt"/>
                        </a:rPr>
                        <a:t>66 jours</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u="none" strike="noStrike" dirty="0">
                          <a:solidFill>
                            <a:schemeClr val="tx1">
                              <a:lumMod val="75000"/>
                              <a:lumOff val="25000"/>
                            </a:schemeClr>
                          </a:solidFill>
                          <a:effectLst/>
                          <a:latin typeface="+mn-lt"/>
                        </a:rPr>
                        <a:t>43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(42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i="0" u="none" strike="noStrike" dirty="0">
                          <a:solidFill>
                            <a:schemeClr val="tx1">
                              <a:lumMod val="75000"/>
                              <a:lumOff val="25000"/>
                            </a:schemeClr>
                          </a:solidFill>
                          <a:effectLst/>
                          <a:latin typeface="+mn-lt"/>
                        </a:rPr>
                        <a:t>40 jours</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u="none" strike="noStrike" dirty="0">
                          <a:solidFill>
                            <a:schemeClr val="tx1">
                              <a:lumMod val="75000"/>
                              <a:lumOff val="25000"/>
                            </a:schemeClr>
                          </a:solidFill>
                          <a:effectLst/>
                          <a:latin typeface="+mn-lt"/>
                        </a:rPr>
                        <a:t>42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(39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u="none" strike="noStrike" kern="1200" dirty="0">
                          <a:solidFill>
                            <a:schemeClr val="tx1">
                              <a:lumMod val="75000"/>
                              <a:lumOff val="25000"/>
                            </a:schemeClr>
                          </a:solidFill>
                          <a:effectLst/>
                          <a:latin typeface="+mn-lt"/>
                          <a:ea typeface="+mn-ea"/>
                          <a:cs typeface="+mn-cs"/>
                        </a:rPr>
                        <a:t>34 jours</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u="none" strike="noStrike" dirty="0">
                          <a:solidFill>
                            <a:schemeClr val="tx1">
                              <a:lumMod val="75000"/>
                              <a:lumOff val="25000"/>
                            </a:schemeClr>
                          </a:solidFill>
                          <a:effectLst/>
                          <a:latin typeface="+mn-lt"/>
                        </a:rPr>
                        <a:t>28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(23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u="none" strike="noStrike" dirty="0">
                          <a:solidFill>
                            <a:schemeClr val="tx1">
                              <a:lumMod val="75000"/>
                              <a:lumOff val="25000"/>
                            </a:schemeClr>
                          </a:solidFill>
                          <a:effectLst/>
                          <a:latin typeface="+mn-lt"/>
                        </a:rPr>
                        <a:t>30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(26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u="none" strike="noStrike" dirty="0">
                          <a:solidFill>
                            <a:schemeClr val="tx1">
                              <a:lumMod val="75000"/>
                              <a:lumOff val="25000"/>
                            </a:schemeClr>
                          </a:solidFill>
                          <a:effectLst/>
                          <a:latin typeface="+mn-lt"/>
                        </a:rPr>
                        <a:t>24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(19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t"/>
                      <a:r>
                        <a:rPr lang="fr-FR" sz="1100" b="0" u="none" strike="noStrike" dirty="0">
                          <a:solidFill>
                            <a:schemeClr val="tx1">
                              <a:lumMod val="75000"/>
                              <a:lumOff val="25000"/>
                            </a:schemeClr>
                          </a:solidFill>
                          <a:effectLst/>
                          <a:latin typeface="+mn-lt"/>
                        </a:rPr>
                        <a:t>21 jours </a:t>
                      </a:r>
                    </a:p>
                    <a:p>
                      <a:pPr marL="0" algn="ctr" defTabSz="457200" rtl="0" eaLnBrk="1" fontAlgn="t" latinLnBrk="0" hangingPunct="1"/>
                      <a:r>
                        <a:rPr lang="fr-FR" sz="1000" b="1" u="none" strike="noStrike" kern="1200" dirty="0">
                          <a:solidFill>
                            <a:schemeClr val="accent5"/>
                          </a:solidFill>
                          <a:effectLst/>
                          <a:latin typeface="+mn-lt"/>
                          <a:ea typeface="+mn-ea"/>
                          <a:cs typeface="+mn-cs"/>
                        </a:rPr>
                        <a:t>(17 j.)</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91335323"/>
                  </a:ext>
                </a:extLst>
              </a:tr>
              <a:tr h="852239">
                <a:tc>
                  <a:txBody>
                    <a:bodyPr/>
                    <a:lstStyle/>
                    <a:p>
                      <a:pPr algn="l" fontAlgn="ctr"/>
                      <a:r>
                        <a:rPr lang="fr-FR" sz="1200" b="1" u="none" strike="noStrike" dirty="0">
                          <a:solidFill>
                            <a:schemeClr val="tx1">
                              <a:lumMod val="75000"/>
                              <a:lumOff val="25000"/>
                            </a:schemeClr>
                          </a:solidFill>
                          <a:effectLst/>
                        </a:rPr>
                        <a:t>Cabinets ne prenant plus de nouveaux patients</a:t>
                      </a:r>
                      <a:endParaRPr lang="fr-FR" sz="1200" b="1" i="0" u="none" strike="noStrike" dirty="0">
                        <a:solidFill>
                          <a:schemeClr val="tx1">
                            <a:lumMod val="75000"/>
                            <a:lumOff val="25000"/>
                          </a:schemeClr>
                        </a:solidFill>
                        <a:effectLst/>
                        <a:latin typeface="+mj-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fontAlgn="t"/>
                      <a:r>
                        <a:rPr lang="fr-FR" sz="1100" b="0" u="none" strike="noStrike" dirty="0">
                          <a:solidFill>
                            <a:schemeClr val="tx1">
                              <a:lumMod val="75000"/>
                              <a:lumOff val="25000"/>
                            </a:schemeClr>
                          </a:solidFill>
                          <a:effectLst/>
                          <a:latin typeface="+mn-lt"/>
                        </a:rPr>
                        <a:t>-</a:t>
                      </a:r>
                      <a:endParaRPr lang="sk-SK"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algn="ctr" rtl="0" eaLnBrk="1" fontAlgn="t" latinLnBrk="0" hangingPunct="1">
                        <a:spcBef>
                          <a:spcPts val="0"/>
                        </a:spcBef>
                        <a:spcAft>
                          <a:spcPts val="0"/>
                        </a:spcAft>
                      </a:pPr>
                      <a:r>
                        <a:rPr lang="fr-FR" sz="1200" b="0" u="none" strike="noStrike" kern="1200" dirty="0">
                          <a:solidFill>
                            <a:schemeClr val="tx1">
                              <a:lumMod val="75000"/>
                              <a:lumOff val="25000"/>
                            </a:schemeClr>
                          </a:solidFill>
                          <a:effectLst/>
                          <a:latin typeface="+mn-lt"/>
                        </a:rPr>
                        <a:t>26%</a:t>
                      </a:r>
                      <a:endParaRPr lang="fr-FR" sz="1400" b="0" i="0" u="none" strike="noStrike" dirty="0">
                        <a:solidFill>
                          <a:schemeClr val="tx1">
                            <a:lumMod val="75000"/>
                            <a:lumOff val="25000"/>
                          </a:schemeClr>
                        </a:solidFill>
                        <a:effectLst/>
                        <a:latin typeface="+mn-lt"/>
                      </a:endParaRP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algn="ctr" rtl="0" eaLnBrk="1" fontAlgn="t" latinLnBrk="0" hangingPunct="1">
                        <a:spcBef>
                          <a:spcPts val="0"/>
                        </a:spcBef>
                        <a:spcAft>
                          <a:spcPts val="0"/>
                        </a:spcAft>
                      </a:pPr>
                      <a:r>
                        <a:rPr lang="fr-FR" sz="1200" b="0" u="none" strike="noStrike" kern="1200" dirty="0">
                          <a:solidFill>
                            <a:schemeClr val="tx1">
                              <a:lumMod val="75000"/>
                              <a:lumOff val="25000"/>
                            </a:schemeClr>
                          </a:solidFill>
                          <a:effectLst/>
                          <a:latin typeface="+mn-lt"/>
                        </a:rPr>
                        <a:t>14%</a:t>
                      </a:r>
                      <a:endParaRPr lang="fr-FR" sz="1400" b="0" i="0" u="none" strike="noStrike" dirty="0">
                        <a:solidFill>
                          <a:schemeClr val="tx1">
                            <a:lumMod val="75000"/>
                            <a:lumOff val="25000"/>
                          </a:schemeClr>
                        </a:solidFill>
                        <a:effectLst/>
                        <a:latin typeface="+mn-lt"/>
                      </a:endParaRP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algn="ctr" rtl="0" eaLnBrk="1" fontAlgn="t" latinLnBrk="0" hangingPunct="1">
                        <a:spcBef>
                          <a:spcPts val="0"/>
                        </a:spcBef>
                        <a:spcAft>
                          <a:spcPts val="0"/>
                        </a:spcAft>
                      </a:pPr>
                      <a:r>
                        <a:rPr lang="fr-FR" sz="1200" b="0" u="none" strike="noStrike" kern="1200" dirty="0">
                          <a:solidFill>
                            <a:srgbClr val="404040"/>
                          </a:solidFill>
                          <a:effectLst/>
                          <a:latin typeface="+mn-lt"/>
                        </a:rPr>
                        <a:t>14%</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algn="ctr" rtl="0" eaLnBrk="1" fontAlgn="t" latinLnBrk="0" hangingPunct="1">
                        <a:spcBef>
                          <a:spcPts val="0"/>
                        </a:spcBef>
                        <a:spcAft>
                          <a:spcPts val="0"/>
                        </a:spcAft>
                      </a:pPr>
                      <a:r>
                        <a:rPr lang="fr-FR" sz="1400" b="0" i="0" u="none" strike="noStrike" dirty="0">
                          <a:effectLst/>
                          <a:latin typeface="+mn-lt"/>
                        </a:rPr>
                        <a:t>-</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fontAlgn="t"/>
                      <a:r>
                        <a:rPr lang="fr-FR" sz="1200" b="0" u="none" strike="noStrike" kern="1200" dirty="0">
                          <a:solidFill>
                            <a:srgbClr val="404040"/>
                          </a:solidFill>
                          <a:effectLst/>
                          <a:latin typeface="+mn-lt"/>
                          <a:ea typeface="+mn-ea"/>
                          <a:cs typeface="+mn-cs"/>
                        </a:rPr>
                        <a:t>12%</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fontAlgn="t"/>
                      <a:r>
                        <a:rPr lang="fr-FR" sz="1200" b="0" u="none" strike="noStrike" kern="1200" dirty="0">
                          <a:solidFill>
                            <a:srgbClr val="404040"/>
                          </a:solidFill>
                          <a:effectLst/>
                          <a:latin typeface="+mn-lt"/>
                          <a:ea typeface="+mn-ea"/>
                          <a:cs typeface="+mn-cs"/>
                        </a:rPr>
                        <a:t>-</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200" b="0" u="none" strike="noStrike" kern="1200" dirty="0">
                          <a:solidFill>
                            <a:srgbClr val="404040"/>
                          </a:solidFill>
                          <a:effectLst/>
                          <a:latin typeface="+mn-lt"/>
                          <a:ea typeface="+mn-ea"/>
                          <a:cs typeface="+mn-cs"/>
                        </a:rPr>
                        <a:t>12%</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200" b="0" u="none" strike="noStrike" kern="1200" dirty="0">
                          <a:solidFill>
                            <a:srgbClr val="404040"/>
                          </a:solidFill>
                          <a:effectLst/>
                          <a:latin typeface="+mn-lt"/>
                          <a:ea typeface="+mn-ea"/>
                          <a:cs typeface="+mn-cs"/>
                        </a:rPr>
                        <a:t>14%</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200" b="0" u="none" strike="noStrike" kern="1200" dirty="0">
                          <a:solidFill>
                            <a:srgbClr val="404040"/>
                          </a:solidFill>
                          <a:effectLst/>
                          <a:latin typeface="+mn-lt"/>
                          <a:ea typeface="+mn-ea"/>
                          <a:cs typeface="+mn-cs"/>
                        </a:rPr>
                        <a:t>10%</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200" b="0" u="none" strike="noStrike" kern="1200" dirty="0">
                          <a:solidFill>
                            <a:srgbClr val="404040"/>
                          </a:solidFill>
                          <a:effectLst/>
                          <a:latin typeface="+mn-lt"/>
                          <a:ea typeface="+mn-ea"/>
                          <a:cs typeface="+mn-cs"/>
                        </a:rPr>
                        <a:t>15%</a:t>
                      </a:r>
                    </a:p>
                  </a:txBody>
                  <a:tcPr marL="11938" marR="11938" marT="11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297454"/>
                  </a:ext>
                </a:extLst>
              </a:tr>
              <a:tr h="426920">
                <a:tc>
                  <a:txBody>
                    <a:bodyPr/>
                    <a:lstStyle/>
                    <a:p>
                      <a:pPr algn="l" fontAlgn="ctr"/>
                      <a:r>
                        <a:rPr lang="fr-FR" sz="1200" b="1" u="none" strike="noStrike" dirty="0">
                          <a:solidFill>
                            <a:schemeClr val="tx1">
                              <a:lumMod val="75000"/>
                              <a:lumOff val="25000"/>
                            </a:schemeClr>
                          </a:solidFill>
                          <a:effectLst/>
                          <a:latin typeface="+mn-lt"/>
                        </a:rPr>
                        <a:t>Inf. à 1 mois</a:t>
                      </a:r>
                      <a:endParaRPr lang="fr-FR" sz="1200" b="1" i="0" u="none" strike="noStrike" dirty="0">
                        <a:solidFill>
                          <a:schemeClr val="tx1">
                            <a:lumMod val="75000"/>
                            <a:lumOff val="25000"/>
                          </a:schemeClr>
                        </a:solidFill>
                        <a:effectLst/>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a:t>
                      </a:r>
                      <a:endParaRPr lang="sk-SK"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a:t>
                      </a:r>
                      <a:endParaRPr lang="mr-IN"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a:t>
                      </a:r>
                      <a:endParaRPr lang="sk-SK"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u="none" strike="noStrike" dirty="0">
                          <a:solidFill>
                            <a:schemeClr val="tx1">
                              <a:lumMod val="75000"/>
                              <a:lumOff val="25000"/>
                            </a:schemeClr>
                          </a:solidFill>
                          <a:effectLst/>
                          <a:latin typeface="+mn-lt"/>
                        </a:rPr>
                        <a:t>40% </a:t>
                      </a:r>
                      <a:r>
                        <a:rPr lang="fr-FR" sz="1100" b="1" i="0" u="none" strike="noStrike" dirty="0">
                          <a:solidFill>
                            <a:schemeClr val="accent5"/>
                          </a:solidFill>
                          <a:effectLst/>
                          <a:latin typeface="+mn-lt"/>
                        </a:rPr>
                        <a:t>(41%)</a:t>
                      </a:r>
                      <a:endParaRPr lang="mr-IN" sz="1100" b="1"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accent1">
                              <a:lumMod val="50000"/>
                            </a:schemeClr>
                          </a:solidFill>
                          <a:effectLst/>
                          <a:latin typeface="+mn-lt"/>
                        </a:rPr>
                        <a:t>-</a:t>
                      </a:r>
                      <a:endParaRPr lang="mr-IN" sz="1100" b="0" i="0" u="none" strike="noStrike" dirty="0">
                        <a:solidFill>
                          <a:schemeClr val="accent1">
                            <a:lumMod val="50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40%</a:t>
                      </a:r>
                      <a:r>
                        <a:rPr lang="fr-FR" sz="1100" b="0" i="0" u="none" strike="noStrike" dirty="0">
                          <a:solidFill>
                            <a:schemeClr val="accent1">
                              <a:lumMod val="50000"/>
                            </a:schemeClr>
                          </a:solidFill>
                          <a:effectLst/>
                          <a:latin typeface="+mn-lt"/>
                        </a:rPr>
                        <a:t> </a:t>
                      </a:r>
                      <a:r>
                        <a:rPr lang="fr-FR" sz="1100" b="1" i="0" u="none" strike="noStrike" dirty="0">
                          <a:solidFill>
                            <a:schemeClr val="accent5"/>
                          </a:solidFill>
                          <a:effectLst/>
                          <a:latin typeface="+mn-lt"/>
                        </a:rPr>
                        <a:t>(42%)</a:t>
                      </a: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47%</a:t>
                      </a:r>
                      <a:endParaRPr lang="mr-IN"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52% </a:t>
                      </a:r>
                      <a:r>
                        <a:rPr lang="fr-FR" sz="1100" b="1" i="0" u="none" strike="noStrike" kern="1200" dirty="0">
                          <a:solidFill>
                            <a:schemeClr val="accent5"/>
                          </a:solidFill>
                          <a:effectLst/>
                          <a:latin typeface="+mn-lt"/>
                          <a:ea typeface="+mn-ea"/>
                          <a:cs typeface="+mn-cs"/>
                        </a:rPr>
                        <a:t>(57%)</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50% </a:t>
                      </a:r>
                      <a:r>
                        <a:rPr lang="fr-FR" sz="1100" b="1" i="0" u="none" strike="noStrike" kern="1200" dirty="0">
                          <a:solidFill>
                            <a:schemeClr val="accent5"/>
                          </a:solidFill>
                          <a:effectLst/>
                          <a:latin typeface="+mn-lt"/>
                          <a:ea typeface="+mn-ea"/>
                          <a:cs typeface="+mn-cs"/>
                        </a:rPr>
                        <a:t>(55%)</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56% </a:t>
                      </a:r>
                      <a:r>
                        <a:rPr lang="fr-FR" sz="1100" b="1" i="0" u="none" strike="noStrike" kern="1200" dirty="0">
                          <a:solidFill>
                            <a:schemeClr val="accent5"/>
                          </a:solidFill>
                          <a:effectLst/>
                          <a:latin typeface="+mn-lt"/>
                          <a:ea typeface="+mn-ea"/>
                          <a:cs typeface="+mn-cs"/>
                        </a:rPr>
                        <a:t>(59%)</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i="0" u="none" strike="noStrike" dirty="0">
                          <a:solidFill>
                            <a:schemeClr val="tx1">
                              <a:lumMod val="75000"/>
                              <a:lumOff val="25000"/>
                            </a:schemeClr>
                          </a:solidFill>
                          <a:effectLst/>
                          <a:latin typeface="+mn-lt"/>
                        </a:rPr>
                        <a:t>58%</a:t>
                      </a:r>
                      <a:r>
                        <a:rPr lang="fr-FR" sz="1100" b="1" i="0" u="none" strike="noStrike" kern="1200" dirty="0">
                          <a:solidFill>
                            <a:schemeClr val="accent5"/>
                          </a:solidFill>
                          <a:effectLst/>
                          <a:latin typeface="+mn-lt"/>
                          <a:ea typeface="+mn-ea"/>
                          <a:cs typeface="+mn-cs"/>
                        </a:rPr>
                        <a:t> (63%)</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903893"/>
                  </a:ext>
                </a:extLst>
              </a:tr>
              <a:tr h="426920">
                <a:tc>
                  <a:txBody>
                    <a:bodyPr/>
                    <a:lstStyle/>
                    <a:p>
                      <a:pPr algn="l" fontAlgn="ctr"/>
                      <a:r>
                        <a:rPr lang="fr-FR" sz="1200" b="1" u="none" strike="noStrike" dirty="0">
                          <a:solidFill>
                            <a:schemeClr val="tx1">
                              <a:lumMod val="75000"/>
                              <a:lumOff val="25000"/>
                            </a:schemeClr>
                          </a:solidFill>
                          <a:effectLst/>
                          <a:latin typeface="+mn-lt"/>
                        </a:rPr>
                        <a:t>Sup. à 6 mois</a:t>
                      </a:r>
                      <a:endParaRPr lang="fr-FR" sz="1200" b="1" i="0" u="none" strike="noStrike" dirty="0">
                        <a:solidFill>
                          <a:schemeClr val="tx1">
                            <a:lumMod val="75000"/>
                            <a:lumOff val="25000"/>
                          </a:schemeClr>
                        </a:solidFill>
                        <a:effectLst/>
                        <a:latin typeface="+mn-l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u="none" strike="noStrike" dirty="0">
                          <a:solidFill>
                            <a:schemeClr val="tx1">
                              <a:lumMod val="75000"/>
                              <a:lumOff val="25000"/>
                            </a:schemeClr>
                          </a:solidFill>
                          <a:effectLst/>
                          <a:latin typeface="+mn-lt"/>
                        </a:rPr>
                        <a:t>-</a:t>
                      </a:r>
                      <a:endParaRPr lang="sk-SK"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u="none" strike="noStrike" dirty="0">
                          <a:solidFill>
                            <a:schemeClr val="tx1">
                              <a:lumMod val="75000"/>
                              <a:lumOff val="25000"/>
                            </a:schemeClr>
                          </a:solidFill>
                          <a:effectLst/>
                          <a:latin typeface="+mn-lt"/>
                        </a:rPr>
                        <a:t>13%</a:t>
                      </a:r>
                      <a:endParaRPr lang="mr-IN"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fr-FR" sz="1100" b="0" u="none" strike="noStrike" dirty="0">
                          <a:solidFill>
                            <a:schemeClr val="tx1">
                              <a:lumMod val="75000"/>
                              <a:lumOff val="25000"/>
                            </a:schemeClr>
                          </a:solidFill>
                          <a:effectLst/>
                          <a:latin typeface="+mn-lt"/>
                        </a:rPr>
                        <a:t>11%</a:t>
                      </a:r>
                      <a:endParaRPr lang="mr-IN" sz="1100" b="0" i="0" u="none" strike="noStrike" dirty="0">
                        <a:solidFill>
                          <a:schemeClr val="tx1">
                            <a:lumMod val="75000"/>
                            <a:lumOff val="25000"/>
                          </a:schemeClr>
                        </a:solidFill>
                        <a:effectLst/>
                        <a:latin typeface="+mn-lt"/>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u="none" strike="noStrike" dirty="0">
                          <a:solidFill>
                            <a:schemeClr val="tx1">
                              <a:lumMod val="75000"/>
                              <a:lumOff val="25000"/>
                            </a:schemeClr>
                          </a:solidFill>
                          <a:effectLst/>
                          <a:latin typeface="+mn-lt"/>
                        </a:rPr>
                        <a:t>8% </a:t>
                      </a:r>
                      <a:r>
                        <a:rPr lang="fr-FR" sz="1100" b="1" u="none" strike="noStrike" dirty="0">
                          <a:solidFill>
                            <a:schemeClr val="accent5"/>
                          </a:solidFill>
                          <a:effectLst/>
                          <a:latin typeface="+mn-lt"/>
                        </a:rPr>
                        <a:t>(6%)</a:t>
                      </a:r>
                      <a:endParaRPr lang="mr-IN" sz="1100" b="1"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i="0" u="none" strike="noStrike" kern="1200" dirty="0">
                          <a:solidFill>
                            <a:schemeClr val="tx1">
                              <a:lumMod val="75000"/>
                              <a:lumOff val="25000"/>
                            </a:schemeClr>
                          </a:solidFill>
                          <a:effectLst/>
                          <a:latin typeface="+mn-lt"/>
                          <a:ea typeface="+mn-ea"/>
                          <a:cs typeface="+mn-cs"/>
                        </a:rPr>
                        <a:t>7,5%</a:t>
                      </a:r>
                      <a:endParaRPr lang="mr-IN" sz="1100" b="0" i="0" u="none" strike="noStrike" kern="1200" dirty="0">
                        <a:solidFill>
                          <a:schemeClr val="tx1">
                            <a:lumMod val="75000"/>
                            <a:lumOff val="25000"/>
                          </a:schemeClr>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i="0" u="none" strike="noStrike" kern="1200" dirty="0">
                          <a:solidFill>
                            <a:schemeClr val="tx1">
                              <a:lumMod val="75000"/>
                              <a:lumOff val="25000"/>
                            </a:schemeClr>
                          </a:solidFill>
                          <a:effectLst/>
                          <a:latin typeface="+mn-lt"/>
                          <a:ea typeface="+mn-ea"/>
                          <a:cs typeface="+mn-cs"/>
                        </a:rPr>
                        <a:t>5% </a:t>
                      </a:r>
                      <a:r>
                        <a:rPr lang="fr-FR" sz="1100" b="1" i="0" u="none" strike="noStrike" kern="1200" dirty="0">
                          <a:solidFill>
                            <a:schemeClr val="accent5"/>
                          </a:solidFill>
                          <a:effectLst/>
                          <a:latin typeface="+mn-lt"/>
                          <a:ea typeface="+mn-ea"/>
                          <a:cs typeface="+mn-cs"/>
                        </a:rPr>
                        <a:t>(4%)</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i="0" u="none" strike="noStrike" kern="1200" dirty="0">
                          <a:solidFill>
                            <a:schemeClr val="tx1">
                              <a:lumMod val="75000"/>
                              <a:lumOff val="25000"/>
                            </a:schemeClr>
                          </a:solidFill>
                          <a:effectLst/>
                          <a:latin typeface="+mn-lt"/>
                          <a:ea typeface="+mn-ea"/>
                          <a:cs typeface="+mn-cs"/>
                        </a:rPr>
                        <a:t>8%</a:t>
                      </a:r>
                      <a:endParaRPr lang="mr-IN" sz="1100" b="0" i="0" u="none" strike="noStrike" kern="1200" dirty="0">
                        <a:solidFill>
                          <a:schemeClr val="tx1">
                            <a:lumMod val="75000"/>
                            <a:lumOff val="25000"/>
                          </a:schemeClr>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i="0" u="none" strike="noStrike" kern="1200" dirty="0">
                          <a:solidFill>
                            <a:schemeClr val="tx1">
                              <a:lumMod val="75000"/>
                              <a:lumOff val="25000"/>
                            </a:schemeClr>
                          </a:solidFill>
                          <a:effectLst/>
                          <a:latin typeface="+mn-lt"/>
                          <a:ea typeface="+mn-ea"/>
                          <a:cs typeface="+mn-cs"/>
                        </a:rPr>
                        <a:t>3% </a:t>
                      </a:r>
                      <a:r>
                        <a:rPr lang="fr-FR" sz="1100" b="1" i="0" u="none" strike="noStrike" kern="1200" dirty="0">
                          <a:solidFill>
                            <a:schemeClr val="accent5"/>
                          </a:solidFill>
                          <a:effectLst/>
                          <a:latin typeface="+mn-lt"/>
                          <a:ea typeface="+mn-ea"/>
                          <a:cs typeface="+mn-cs"/>
                        </a:rPr>
                        <a:t>(3%)</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i="0" u="none" strike="noStrike" kern="1200" dirty="0">
                          <a:solidFill>
                            <a:schemeClr val="tx1">
                              <a:lumMod val="75000"/>
                              <a:lumOff val="25000"/>
                            </a:schemeClr>
                          </a:solidFill>
                          <a:effectLst/>
                          <a:latin typeface="+mn-lt"/>
                          <a:ea typeface="+mn-ea"/>
                          <a:cs typeface="+mn-cs"/>
                        </a:rPr>
                        <a:t>3% </a:t>
                      </a:r>
                      <a:r>
                        <a:rPr lang="fr-FR" sz="1100" b="1" i="0" u="none" strike="noStrike" kern="1200" dirty="0">
                          <a:solidFill>
                            <a:schemeClr val="accent5"/>
                          </a:solidFill>
                          <a:effectLst/>
                          <a:latin typeface="+mn-lt"/>
                          <a:ea typeface="+mn-ea"/>
                          <a:cs typeface="+mn-cs"/>
                        </a:rPr>
                        <a:t>(2%)</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i="0" u="none" strike="noStrike" kern="1200" dirty="0">
                          <a:solidFill>
                            <a:schemeClr val="tx1">
                              <a:lumMod val="75000"/>
                              <a:lumOff val="25000"/>
                            </a:schemeClr>
                          </a:solidFill>
                          <a:effectLst/>
                          <a:latin typeface="+mn-lt"/>
                          <a:ea typeface="+mn-ea"/>
                          <a:cs typeface="+mn-cs"/>
                        </a:rPr>
                        <a:t>4% </a:t>
                      </a:r>
                      <a:r>
                        <a:rPr lang="fr-FR" sz="1100" b="1" i="0" u="none" strike="noStrike" kern="1200" dirty="0">
                          <a:solidFill>
                            <a:schemeClr val="accent5"/>
                          </a:solidFill>
                          <a:effectLst/>
                          <a:latin typeface="+mn-lt"/>
                          <a:ea typeface="+mn-ea"/>
                          <a:cs typeface="+mn-cs"/>
                        </a:rPr>
                        <a:t>(3%)</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fr-FR" sz="1100" b="0" i="0" u="none" strike="noStrike" kern="1200" dirty="0">
                          <a:solidFill>
                            <a:schemeClr val="tx1">
                              <a:lumMod val="75000"/>
                              <a:lumOff val="25000"/>
                            </a:schemeClr>
                          </a:solidFill>
                          <a:effectLst/>
                          <a:latin typeface="+mn-lt"/>
                          <a:ea typeface="+mn-ea"/>
                          <a:cs typeface="+mn-cs"/>
                        </a:rPr>
                        <a:t>3% </a:t>
                      </a:r>
                      <a:r>
                        <a:rPr lang="fr-FR" sz="1100" b="1" i="0" u="none" strike="noStrike" kern="1200" dirty="0">
                          <a:solidFill>
                            <a:schemeClr val="accent5"/>
                          </a:solidFill>
                          <a:effectLst/>
                          <a:latin typeface="+mn-lt"/>
                          <a:ea typeface="+mn-ea"/>
                          <a:cs typeface="+mn-cs"/>
                        </a:rPr>
                        <a:t>(2%)</a:t>
                      </a:r>
                      <a:endParaRPr lang="mr-IN" sz="1100" b="1" i="0" u="none" strike="noStrike" kern="1200" dirty="0">
                        <a:solidFill>
                          <a:schemeClr val="accent5"/>
                        </a:solidFill>
                        <a:effectLst/>
                        <a:latin typeface="+mn-lt"/>
                        <a:ea typeface="+mn-ea"/>
                        <a:cs typeface="+mn-cs"/>
                      </a:endParaRPr>
                    </a:p>
                  </a:txBody>
                  <a:tcPr marL="11923" marR="11923" marT="119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2370254"/>
                  </a:ext>
                </a:extLst>
              </a:tr>
            </a:tbl>
          </a:graphicData>
        </a:graphic>
      </p:graphicFrame>
      <p:sp>
        <p:nvSpPr>
          <p:cNvPr id="5" name="Rectangle 4">
            <a:extLst>
              <a:ext uri="{FF2B5EF4-FFF2-40B4-BE49-F238E27FC236}">
                <a16:creationId xmlns:a16="http://schemas.microsoft.com/office/drawing/2014/main" id="{DE34617B-3B55-472E-BC60-3220A664477F}"/>
              </a:ext>
            </a:extLst>
          </p:cNvPr>
          <p:cNvSpPr/>
          <p:nvPr/>
        </p:nvSpPr>
        <p:spPr>
          <a:xfrm>
            <a:off x="556406" y="5522610"/>
            <a:ext cx="4381499" cy="553998"/>
          </a:xfrm>
          <a:prstGeom prst="rect">
            <a:avLst/>
          </a:prstGeom>
        </p:spPr>
        <p:txBody>
          <a:bodyPr wrap="square">
            <a:spAutoFit/>
          </a:bodyPr>
          <a:lstStyle/>
          <a:p>
            <a:r>
              <a:rPr lang="fr-FR" sz="1000" dirty="0">
                <a:solidFill>
                  <a:schemeClr val="tx1">
                    <a:lumMod val="75000"/>
                    <a:lumOff val="25000"/>
                  </a:schemeClr>
                </a:solidFill>
              </a:rPr>
              <a:t>* Enquêtes avec des méthodologies non strictement superposables</a:t>
            </a:r>
          </a:p>
          <a:p>
            <a:r>
              <a:rPr lang="fr-FR" sz="1000" dirty="0">
                <a:solidFill>
                  <a:schemeClr val="tx1">
                    <a:lumMod val="75000"/>
                    <a:lumOff val="25000"/>
                  </a:schemeClr>
                </a:solidFill>
              </a:rPr>
              <a:t>** Enquête de la Drees qui concerne tous les types de patients (nouveaux et patients réguliers). Terrain début 2017.</a:t>
            </a:r>
          </a:p>
        </p:txBody>
      </p:sp>
      <p:sp>
        <p:nvSpPr>
          <p:cNvPr id="3" name="Espace réservé du numéro de diapositive 2">
            <a:extLst>
              <a:ext uri="{FF2B5EF4-FFF2-40B4-BE49-F238E27FC236}">
                <a16:creationId xmlns:a16="http://schemas.microsoft.com/office/drawing/2014/main" id="{70C681F0-F8EA-4A6F-A562-A20608506D36}"/>
              </a:ext>
            </a:extLst>
          </p:cNvPr>
          <p:cNvSpPr>
            <a:spLocks noGrp="1"/>
          </p:cNvSpPr>
          <p:nvPr>
            <p:ph type="sldNum" sz="quarter" idx="12"/>
          </p:nvPr>
        </p:nvSpPr>
        <p:spPr/>
        <p:txBody>
          <a:bodyPr/>
          <a:lstStyle/>
          <a:p>
            <a:fld id="{F428713F-B67B-40CC-85DD-1D86B6204E19}" type="slidenum">
              <a:rPr lang="fr-FR" smtClean="0"/>
              <a:pPr/>
              <a:t>9</a:t>
            </a:fld>
            <a:endParaRPr lang="fr-FR" dirty="0"/>
          </a:p>
        </p:txBody>
      </p:sp>
      <p:sp>
        <p:nvSpPr>
          <p:cNvPr id="10" name="ZoneTexte 9">
            <a:extLst>
              <a:ext uri="{FF2B5EF4-FFF2-40B4-BE49-F238E27FC236}">
                <a16:creationId xmlns:a16="http://schemas.microsoft.com/office/drawing/2014/main" id="{081C5299-5DBB-4C73-82D9-2E82C3202EEB}"/>
              </a:ext>
            </a:extLst>
          </p:cNvPr>
          <p:cNvSpPr txBox="1"/>
          <p:nvPr/>
        </p:nvSpPr>
        <p:spPr>
          <a:xfrm>
            <a:off x="5522614" y="5522610"/>
            <a:ext cx="6038013" cy="523220"/>
          </a:xfrm>
          <a:prstGeom prst="rect">
            <a:avLst/>
          </a:prstGeom>
          <a:solidFill>
            <a:srgbClr val="F3F9FB"/>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400" dirty="0">
                <a:solidFill>
                  <a:schemeClr val="tx1">
                    <a:lumMod val="75000"/>
                    <a:lumOff val="25000"/>
                  </a:schemeClr>
                </a:solidFill>
              </a:rPr>
              <a:t>Une baisse des </a:t>
            </a:r>
            <a:r>
              <a:rPr lang="fr-FR" sz="1400" u="sng" dirty="0">
                <a:solidFill>
                  <a:schemeClr val="tx1">
                    <a:lumMod val="75000"/>
                    <a:lumOff val="25000"/>
                  </a:schemeClr>
                </a:solidFill>
              </a:rPr>
              <a:t>délais moyens</a:t>
            </a:r>
            <a:r>
              <a:rPr lang="fr-FR" sz="1400" dirty="0">
                <a:solidFill>
                  <a:schemeClr val="tx1">
                    <a:lumMod val="75000"/>
                    <a:lumOff val="25000"/>
                  </a:schemeClr>
                </a:solidFill>
              </a:rPr>
              <a:t> de </a:t>
            </a:r>
            <a:r>
              <a:rPr lang="fr-FR" sz="1400" b="1" dirty="0">
                <a:solidFill>
                  <a:srgbClr val="00B0F0"/>
                </a:solidFill>
              </a:rPr>
              <a:t>-60% </a:t>
            </a:r>
            <a:r>
              <a:rPr lang="fr-FR" sz="1400" dirty="0">
                <a:solidFill>
                  <a:schemeClr val="tx1">
                    <a:lumMod val="75000"/>
                    <a:lumOff val="25000"/>
                  </a:schemeClr>
                </a:solidFill>
              </a:rPr>
              <a:t>depuis 2013 : de 115 à 46 jours !</a:t>
            </a:r>
          </a:p>
          <a:p>
            <a:r>
              <a:rPr lang="fr-FR" sz="1400" dirty="0">
                <a:solidFill>
                  <a:schemeClr val="tx1">
                    <a:lumMod val="75000"/>
                    <a:lumOff val="25000"/>
                  </a:schemeClr>
                </a:solidFill>
              </a:rPr>
              <a:t>Une baisse des </a:t>
            </a:r>
            <a:r>
              <a:rPr lang="fr-FR" sz="1400" u="sng" dirty="0">
                <a:solidFill>
                  <a:schemeClr val="tx1">
                    <a:lumMod val="75000"/>
                    <a:lumOff val="25000"/>
                  </a:schemeClr>
                </a:solidFill>
              </a:rPr>
              <a:t>délais médians</a:t>
            </a:r>
            <a:r>
              <a:rPr lang="fr-FR" sz="1400" dirty="0">
                <a:solidFill>
                  <a:schemeClr val="tx1">
                    <a:lumMod val="75000"/>
                    <a:lumOff val="25000"/>
                  </a:schemeClr>
                </a:solidFill>
              </a:rPr>
              <a:t> </a:t>
            </a:r>
            <a:r>
              <a:rPr lang="fr-FR" sz="1400" dirty="0">
                <a:solidFill>
                  <a:schemeClr val="tx1"/>
                </a:solidFill>
              </a:rPr>
              <a:t>de</a:t>
            </a:r>
            <a:r>
              <a:rPr lang="fr-FR" sz="1400" b="1" dirty="0">
                <a:solidFill>
                  <a:srgbClr val="00B0F0"/>
                </a:solidFill>
              </a:rPr>
              <a:t> -68% </a:t>
            </a:r>
            <a:r>
              <a:rPr lang="fr-FR" sz="1400" dirty="0">
                <a:solidFill>
                  <a:schemeClr val="tx1">
                    <a:lumMod val="75000"/>
                    <a:lumOff val="25000"/>
                  </a:schemeClr>
                </a:solidFill>
              </a:rPr>
              <a:t>depuis 2017 : de 66 à 21 jours ! </a:t>
            </a:r>
          </a:p>
        </p:txBody>
      </p:sp>
      <p:sp>
        <p:nvSpPr>
          <p:cNvPr id="6" name="Flèche : bas 5">
            <a:extLst>
              <a:ext uri="{FF2B5EF4-FFF2-40B4-BE49-F238E27FC236}">
                <a16:creationId xmlns:a16="http://schemas.microsoft.com/office/drawing/2014/main" id="{F400E4FE-6919-E7B8-B33C-FF062F1462FA}"/>
              </a:ext>
            </a:extLst>
          </p:cNvPr>
          <p:cNvSpPr/>
          <p:nvPr/>
        </p:nvSpPr>
        <p:spPr>
          <a:xfrm rot="16200000">
            <a:off x="877652" y="-549710"/>
            <a:ext cx="740298" cy="2178207"/>
          </a:xfrm>
          <a:prstGeom prst="downArrow">
            <a:avLst>
              <a:gd name="adj1" fmla="val 100000"/>
              <a:gd name="adj2" fmla="val 362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FR" sz="2000" b="1" dirty="0">
                <a:solidFill>
                  <a:schemeClr val="bg1"/>
                </a:solidFill>
              </a:rPr>
              <a:t>Scénario 1</a:t>
            </a:r>
          </a:p>
          <a:p>
            <a:pPr algn="ctr"/>
            <a:r>
              <a:rPr lang="fr-FR" sz="1400" b="1" dirty="0">
                <a:solidFill>
                  <a:schemeClr val="bg1"/>
                </a:solidFill>
              </a:rPr>
              <a:t>Contrôle périodique</a:t>
            </a:r>
          </a:p>
        </p:txBody>
      </p:sp>
      <p:sp>
        <p:nvSpPr>
          <p:cNvPr id="7" name="ZoneTexte 6">
            <a:extLst>
              <a:ext uri="{FF2B5EF4-FFF2-40B4-BE49-F238E27FC236}">
                <a16:creationId xmlns:a16="http://schemas.microsoft.com/office/drawing/2014/main" id="{BFAD0BBF-374A-E52F-A410-CD815C44BF3E}"/>
              </a:ext>
            </a:extLst>
          </p:cNvPr>
          <p:cNvSpPr txBox="1"/>
          <p:nvPr/>
        </p:nvSpPr>
        <p:spPr>
          <a:xfrm>
            <a:off x="556406" y="6147995"/>
            <a:ext cx="2699778" cy="253916"/>
          </a:xfrm>
          <a:prstGeom prst="rect">
            <a:avLst/>
          </a:prstGeom>
          <a:noFill/>
        </p:spPr>
        <p:txBody>
          <a:bodyPr wrap="none" rtlCol="0">
            <a:spAutoFit/>
          </a:bodyPr>
          <a:lstStyle/>
          <a:p>
            <a:r>
              <a:rPr lang="fr-FR" sz="1050" b="1" dirty="0">
                <a:solidFill>
                  <a:srgbClr val="4BACC6"/>
                </a:solidFill>
              </a:rPr>
              <a:t>En bleu : chiffres des enquêtes internet</a:t>
            </a:r>
          </a:p>
        </p:txBody>
      </p:sp>
      <p:sp>
        <p:nvSpPr>
          <p:cNvPr id="8" name="ZoneTexte 7">
            <a:extLst>
              <a:ext uri="{FF2B5EF4-FFF2-40B4-BE49-F238E27FC236}">
                <a16:creationId xmlns:a16="http://schemas.microsoft.com/office/drawing/2014/main" id="{C0B19C72-B8FE-8346-292D-08C77A5CF5A9}"/>
              </a:ext>
            </a:extLst>
          </p:cNvPr>
          <p:cNvSpPr txBox="1"/>
          <p:nvPr/>
        </p:nvSpPr>
        <p:spPr>
          <a:xfrm>
            <a:off x="5442047" y="6171079"/>
            <a:ext cx="6118579" cy="461665"/>
          </a:xfrm>
          <a:prstGeom prst="rect">
            <a:avLst/>
          </a:prstGeom>
          <a:noFill/>
        </p:spPr>
        <p:txBody>
          <a:bodyPr wrap="square" rtlCol="0">
            <a:spAutoFit/>
          </a:bodyPr>
          <a:lstStyle/>
          <a:p>
            <a:pPr marL="171450" indent="-171450">
              <a:buFont typeface="Symbol" panose="05050102010706020507" pitchFamily="18" charset="2"/>
              <a:buChar char="Þ"/>
            </a:pPr>
            <a:r>
              <a:rPr lang="fr-FR" sz="1200" dirty="0">
                <a:solidFill>
                  <a:schemeClr val="tx1">
                    <a:lumMod val="65000"/>
                    <a:lumOff val="35000"/>
                  </a:schemeClr>
                </a:solidFill>
              </a:rPr>
              <a:t> Seulement 3% des RDV non urgents sont proposés à plus de 6 mois vs 13% en 2017. </a:t>
            </a:r>
          </a:p>
          <a:p>
            <a:pPr marL="171450" indent="-171450">
              <a:buFont typeface="Symbol" panose="05050102010706020507" pitchFamily="18" charset="2"/>
              <a:buChar char="Þ"/>
            </a:pPr>
            <a:r>
              <a:rPr lang="fr-FR" sz="1200" dirty="0">
                <a:solidFill>
                  <a:schemeClr val="tx1">
                    <a:lumMod val="65000"/>
                    <a:lumOff val="35000"/>
                  </a:schemeClr>
                </a:solidFill>
              </a:rPr>
              <a:t> Près de 60% sont donnés à moins d’un mois</a:t>
            </a:r>
          </a:p>
        </p:txBody>
      </p:sp>
    </p:spTree>
    <p:extLst>
      <p:ext uri="{BB962C8B-B14F-4D97-AF65-F5344CB8AC3E}">
        <p14:creationId xmlns:p14="http://schemas.microsoft.com/office/powerpoint/2010/main" val="234849054"/>
      </p:ext>
    </p:extLst>
  </p:cSld>
  <p:clrMapOvr>
    <a:masterClrMapping/>
  </p:clrMapOvr>
</p:sld>
</file>

<file path=ppt/theme/theme1.xml><?xml version="1.0" encoding="utf-8"?>
<a:theme xmlns:a="http://schemas.openxmlformats.org/drawingml/2006/main" name="Facet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Metadata/LabelInfo.xml><?xml version="1.0" encoding="utf-8"?>
<clbl:labelList xmlns:clbl="http://schemas.microsoft.com/office/2020/mipLabelMetadata">
  <clbl:label id="{405f07c7-a28c-4624-854e-820e6e6dcec8}" enabled="0" method="" siteId="{405f07c7-a28c-4624-854e-820e6e6dcec8}" removed="1"/>
</clbl:labelList>
</file>

<file path=docProps/app.xml><?xml version="1.0" encoding="utf-8"?>
<Properties xmlns="http://schemas.openxmlformats.org/officeDocument/2006/extended-properties" xmlns:vt="http://schemas.openxmlformats.org/officeDocument/2006/docPropsVTypes">
  <TotalTime>800</TotalTime>
  <Words>6792</Words>
  <Application>Microsoft Macintosh PowerPoint</Application>
  <PresentationFormat>Grand écran</PresentationFormat>
  <Paragraphs>2350</Paragraphs>
  <Slides>48</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48</vt:i4>
      </vt:variant>
    </vt:vector>
  </HeadingPairs>
  <TitlesOfParts>
    <vt:vector size="55" baseType="lpstr">
      <vt:lpstr>Arial</vt:lpstr>
      <vt:lpstr>Calibri</vt:lpstr>
      <vt:lpstr>Symbol</vt:lpstr>
      <vt:lpstr>Trebuchet MS</vt:lpstr>
      <vt:lpstr>Trebuchet MS (Corps)</vt:lpstr>
      <vt:lpstr>Wingdings 3</vt:lpstr>
      <vt:lpstr>Facette</vt:lpstr>
      <vt:lpstr>Enquête CSA-Snof 2024 : 6e édition  Quels délais pour obtenir un RDV chez un ophtalmologiste en France ?  Conférence de presse du 8 octobre 2024     #ZéroDélai #Ophtalmologie #SNOF @snof_org @snof_presidence </vt:lpstr>
      <vt:lpstr>La 6e édition</vt:lpstr>
      <vt:lpstr>Une diminution progressive des délais depuis 2017 (téléphone + internet)</vt:lpstr>
      <vt:lpstr>L’enquête par téléphone au secrétariat</vt:lpstr>
      <vt:lpstr>L’enquête à partir des RDV en ligne</vt:lpstr>
      <vt:lpstr>Présentation PowerPoint</vt:lpstr>
      <vt:lpstr>I. L’enquête téléphonique</vt:lpstr>
      <vt:lpstr>Des délais médians raccourcis de moitié depuis 2019</vt:lpstr>
      <vt:lpstr>Comparaison avec les autres études en France métropolitaine*</vt:lpstr>
      <vt:lpstr>Des délais médians diminués de moitié en quatre ans</vt:lpstr>
      <vt:lpstr>Comparaison des études DREES 2018  (terrain 2e semestre 2016 - 1er semestre 2017)  et CSA – SNOF 2024</vt:lpstr>
      <vt:lpstr>Présentation PowerPoint</vt:lpstr>
      <vt:lpstr>Présentation PowerPoint</vt:lpstr>
      <vt:lpstr>Selon les scenarii</vt:lpstr>
      <vt:lpstr>II. Enquête sur les délais de RDV obtenus par un site en ligne</vt:lpstr>
      <vt:lpstr>Les délais plus courts sur Internet </vt:lpstr>
      <vt:lpstr>L’ophtalmologie une spécialité leader des RDV en ligne  </vt:lpstr>
      <vt:lpstr>Une réduction des délais depuis 5 ans </vt:lpstr>
      <vt:lpstr>III. Les résultats en région, en agglomération   </vt:lpstr>
      <vt:lpstr>Présentation PowerPoint</vt:lpstr>
      <vt:lpstr>Présentation PowerPoint</vt:lpstr>
      <vt:lpstr>Présentation PowerPoint</vt:lpstr>
      <vt:lpstr>Les délais selon la taille des agglomérations</vt:lpstr>
      <vt:lpstr>Les délais dans les 10 plus grandes villes de France</vt:lpstr>
      <vt:lpstr>Pour un nouveau patient qui souhaite obtenir un RDV le plus vite possible, quels sont les délais dans chacune des villes ?</vt:lpstr>
      <vt:lpstr>Conclusion </vt:lpstr>
      <vt:lpstr>Présentation PowerPoint</vt:lpstr>
      <vt:lpstr>Présentation PowerPoint</vt:lpstr>
      <vt:lpstr>Les priorités pour le plfss</vt:lpstr>
      <vt:lpstr>Objectif : 15 jours de délai médian en 2025</vt:lpstr>
      <vt:lpstr>des questions ?</vt:lpstr>
      <vt:lpstr>Merci ! </vt:lpstr>
      <vt:lpstr>Annexes</vt:lpstr>
      <vt:lpstr>Annexe 1 : Évolution des délais parmi l’échantillon téléphonique</vt:lpstr>
      <vt:lpstr>Annexe 2 : Les délais en 2024 selon l’âge de l’ophtalmologiste (enquête téléphonique)</vt:lpstr>
      <vt:lpstr>Annexe 3 : Les délais en 2024 selon que l’ophtalmologiste exerce en secteur 1 ou 2 (enquête téléphonique)</vt:lpstr>
      <vt:lpstr>Annexe 4 : Les délais en 2024 selon le mode d’exercice (enquête téléphonique)</vt:lpstr>
      <vt:lpstr>Annexe 5 : L’évolution des délais médians par secteur et mode d’exercice</vt:lpstr>
      <vt:lpstr>Annexe 6 : Les délais régionaux en 2024 dans le cas d’un contrôle périodique (enquête téléphonique)</vt:lpstr>
      <vt:lpstr>Annexe 7 : L’évolution des délais médians en région depuis 2019</vt:lpstr>
      <vt:lpstr>Annexe 8 : Les délais régionaux en 2024 dans le cas d’apparition de symptômes (enquête téléphonique)</vt:lpstr>
      <vt:lpstr>Annexe 9 : Les délais en 2024 selon la taille de l’agglomération (enquête téléphonique)</vt:lpstr>
      <vt:lpstr>Annexe 10 : Les délais en 2024 dans les 10 principales villes de France  (enquête téléphonique)</vt:lpstr>
      <vt:lpstr>Annexe 11 : Les délais en 2024 à partir des rendez-vous sur internet</vt:lpstr>
      <vt:lpstr>Annexe 12 : Les délais en 2024 selon la taille de l’agglomération (enquête Internet)</vt:lpstr>
      <vt:lpstr>Annexe 13 : Les délais en région en 2024 (enquête Internet)</vt:lpstr>
      <vt:lpstr>Annexe 14 : L’évolution des délais des scenarii 1, 2 et internet</vt:lpstr>
      <vt:lpstr>Annexe 15 : La prise de RDV auprès d’un autre ophtalmologiste du cabinet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Quels sont les nouveaux délais d’attente pour obtenir un RDV chez un ophtalmologiste ?  Des données inédites sur la prise de rendez-vous en ligne (Doctolib, Alaxione)</dc:title>
  <dc:creator>Joy Raynaud</dc:creator>
  <cp:lastModifiedBy>vincent dedes</cp:lastModifiedBy>
  <cp:revision>666</cp:revision>
  <dcterms:created xsi:type="dcterms:W3CDTF">2019-05-30T07:45:59Z</dcterms:created>
  <dcterms:modified xsi:type="dcterms:W3CDTF">2024-10-07T20:52:18Z</dcterms:modified>
</cp:coreProperties>
</file>